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5195" r:id="rId2"/>
    <p:sldMasterId id="2147485198" r:id="rId3"/>
  </p:sldMasterIdLst>
  <p:notesMasterIdLst>
    <p:notesMasterId r:id="rId74"/>
  </p:notesMasterIdLst>
  <p:handoutMasterIdLst>
    <p:handoutMasterId r:id="rId75"/>
  </p:handoutMasterIdLst>
  <p:sldIdLst>
    <p:sldId id="688" r:id="rId4"/>
    <p:sldId id="751" r:id="rId5"/>
    <p:sldId id="752" r:id="rId6"/>
    <p:sldId id="1091" r:id="rId7"/>
    <p:sldId id="1010" r:id="rId8"/>
    <p:sldId id="1011" r:id="rId9"/>
    <p:sldId id="1185" r:id="rId10"/>
    <p:sldId id="1012" r:id="rId11"/>
    <p:sldId id="1222" r:id="rId12"/>
    <p:sldId id="1223" r:id="rId13"/>
    <p:sldId id="1224" r:id="rId14"/>
    <p:sldId id="1225" r:id="rId15"/>
    <p:sldId id="1226" r:id="rId16"/>
    <p:sldId id="1227" r:id="rId17"/>
    <p:sldId id="1228" r:id="rId18"/>
    <p:sldId id="1229" r:id="rId19"/>
    <p:sldId id="1230" r:id="rId20"/>
    <p:sldId id="1231" r:id="rId21"/>
    <p:sldId id="1232" r:id="rId22"/>
    <p:sldId id="1163" r:id="rId23"/>
    <p:sldId id="1164" r:id="rId24"/>
    <p:sldId id="1166" r:id="rId25"/>
    <p:sldId id="1167" r:id="rId26"/>
    <p:sldId id="1168" r:id="rId27"/>
    <p:sldId id="1170" r:id="rId28"/>
    <p:sldId id="1233" r:id="rId29"/>
    <p:sldId id="1234" r:id="rId30"/>
    <p:sldId id="1178" r:id="rId31"/>
    <p:sldId id="1237" r:id="rId32"/>
    <p:sldId id="1239" r:id="rId33"/>
    <p:sldId id="1240" r:id="rId34"/>
    <p:sldId id="1241" r:id="rId35"/>
    <p:sldId id="1267" r:id="rId36"/>
    <p:sldId id="1242" r:id="rId37"/>
    <p:sldId id="1205" r:id="rId38"/>
    <p:sldId id="1206" r:id="rId39"/>
    <p:sldId id="1207" r:id="rId40"/>
    <p:sldId id="1171" r:id="rId41"/>
    <p:sldId id="1199" r:id="rId42"/>
    <p:sldId id="1179" r:id="rId43"/>
    <p:sldId id="1235" r:id="rId44"/>
    <p:sldId id="1236" r:id="rId45"/>
    <p:sldId id="1209" r:id="rId46"/>
    <p:sldId id="1213" r:id="rId47"/>
    <p:sldId id="1243" r:id="rId48"/>
    <p:sldId id="1244" r:id="rId49"/>
    <p:sldId id="1215" r:id="rId50"/>
    <p:sldId id="1216" r:id="rId51"/>
    <p:sldId id="1245" r:id="rId52"/>
    <p:sldId id="1246" r:id="rId53"/>
    <p:sldId id="1247" r:id="rId54"/>
    <p:sldId id="1248" r:id="rId55"/>
    <p:sldId id="1249" r:id="rId56"/>
    <p:sldId id="1268" r:id="rId57"/>
    <p:sldId id="1250" r:id="rId58"/>
    <p:sldId id="1251" r:id="rId59"/>
    <p:sldId id="1252" r:id="rId60"/>
    <p:sldId id="1253" r:id="rId61"/>
    <p:sldId id="1254" r:id="rId62"/>
    <p:sldId id="1255" r:id="rId63"/>
    <p:sldId id="1256" r:id="rId64"/>
    <p:sldId id="1257" r:id="rId65"/>
    <p:sldId id="1259" r:id="rId66"/>
    <p:sldId id="1260" r:id="rId67"/>
    <p:sldId id="1261" r:id="rId68"/>
    <p:sldId id="1262" r:id="rId69"/>
    <p:sldId id="1263" r:id="rId70"/>
    <p:sldId id="1264" r:id="rId71"/>
    <p:sldId id="1265" r:id="rId72"/>
    <p:sldId id="1266" r:id="rId7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 User" initials="CU" lastIdx="7" clrIdx="0"/>
  <p:cmAuthor id="1" name="Shay Carpenter" initials="SC" lastIdx="5" clrIdx="1">
    <p:extLst/>
  </p:cmAuthor>
  <p:cmAuthor id="2" name="Laura Lawrie" initials="LL"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5D"/>
    <a:srgbClr val="F7F7F7"/>
    <a:srgbClr val="F5F3E4"/>
    <a:srgbClr val="FCFCF7"/>
    <a:srgbClr val="F3F1E0"/>
    <a:srgbClr val="BBE0E3"/>
    <a:srgbClr val="DCDBD4"/>
    <a:srgbClr val="FFF9E1"/>
    <a:srgbClr val="FFF6D1"/>
    <a:srgbClr val="FFE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3" autoAdjust="0"/>
    <p:restoredTop sz="95462" autoAdjust="0"/>
  </p:normalViewPr>
  <p:slideViewPr>
    <p:cSldViewPr>
      <p:cViewPr varScale="1">
        <p:scale>
          <a:sx n="88" d="100"/>
          <a:sy n="88" d="100"/>
        </p:scale>
        <p:origin x="1740" y="84"/>
      </p:cViewPr>
      <p:guideLst>
        <p:guide orient="horz" pos="2160"/>
        <p:guide pos="2880"/>
      </p:guideLst>
    </p:cSldViewPr>
  </p:slideViewPr>
  <p:outlineViewPr>
    <p:cViewPr>
      <p:scale>
        <a:sx n="33" d="100"/>
        <a:sy n="33" d="100"/>
      </p:scale>
      <p:origin x="0" y="-222"/>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30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8" Type="http://schemas.openxmlformats.org/officeDocument/2006/relationships/slide" Target="slides/slide54.xml"/><Relationship Id="rId3" Type="http://schemas.openxmlformats.org/officeDocument/2006/relationships/slide" Target="slides/slide27.xml"/><Relationship Id="rId7" Type="http://schemas.openxmlformats.org/officeDocument/2006/relationships/slide" Target="slides/slide41.xml"/><Relationship Id="rId2" Type="http://schemas.openxmlformats.org/officeDocument/2006/relationships/slide" Target="slides/slide26.xml"/><Relationship Id="rId1" Type="http://schemas.openxmlformats.org/officeDocument/2006/relationships/slide" Target="slides/slide24.xml"/><Relationship Id="rId6" Type="http://schemas.openxmlformats.org/officeDocument/2006/relationships/slide" Target="slides/slide35.xml"/><Relationship Id="rId5" Type="http://schemas.openxmlformats.org/officeDocument/2006/relationships/slide" Target="slides/slide33.xml"/><Relationship Id="rId4"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8F9C5217-901E-439E-94D4-18A3801E4B01}" type="datetimeFigureOut">
              <a:rPr lang="en-US"/>
              <a:pPr>
                <a:defRPr/>
              </a:pPr>
              <a:t>12/4/2017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410C2EA-1E99-4CF4-A4BF-104914A2FD5A}" type="slidenum">
              <a:rPr lang="en-US"/>
              <a:pPr>
                <a:defRPr/>
              </a:pPr>
              <a:t>‹#›</a:t>
            </a:fld>
            <a:endParaRPr lang="en-US" dirty="0"/>
          </a:p>
        </p:txBody>
      </p:sp>
    </p:spTree>
    <p:extLst>
      <p:ext uri="{BB962C8B-B14F-4D97-AF65-F5344CB8AC3E}">
        <p14:creationId xmlns:p14="http://schemas.microsoft.com/office/powerpoint/2010/main" val="4210322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9780422-009E-4542-8E90-149E66F8A486}" type="datetimeFigureOut">
              <a:rPr lang="en-US"/>
              <a:pPr>
                <a:defRPr/>
              </a:pPr>
              <a:t>12/4/2017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E7EC14-B398-4E45-ACDB-BBC54F73C775}" type="slidenum">
              <a:rPr lang="en-US"/>
              <a:pPr>
                <a:defRPr/>
              </a:pPr>
              <a:t>‹#›</a:t>
            </a:fld>
            <a:endParaRPr lang="en-US" dirty="0"/>
          </a:p>
        </p:txBody>
      </p:sp>
    </p:spTree>
    <p:extLst>
      <p:ext uri="{BB962C8B-B14F-4D97-AF65-F5344CB8AC3E}">
        <p14:creationId xmlns:p14="http://schemas.microsoft.com/office/powerpoint/2010/main" val="16248653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E7EC14-B398-4E45-ACDB-BBC54F73C775}" type="slidenum">
              <a:rPr lang="en-US" smtClean="0"/>
              <a:pPr>
                <a:defRPr/>
              </a:pPr>
              <a:t>1</a:t>
            </a:fld>
            <a:endParaRPr lang="en-US" dirty="0"/>
          </a:p>
        </p:txBody>
      </p:sp>
    </p:spTree>
    <p:extLst>
      <p:ext uri="{BB962C8B-B14F-4D97-AF65-F5344CB8AC3E}">
        <p14:creationId xmlns:p14="http://schemas.microsoft.com/office/powerpoint/2010/main" val="228408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9144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16152"/>
            <a:ext cx="8229600" cy="5029200"/>
          </a:xfrm>
        </p:spPr>
        <p:txBody>
          <a:bodyPr/>
          <a:lstStyle>
            <a:lvl1pPr marL="342900" indent="-342900">
              <a:spcBef>
                <a:spcPts val="1200"/>
              </a:spcBef>
              <a:buClr>
                <a:srgbClr val="992315"/>
              </a:buClr>
              <a:buSzPct val="125000"/>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marL="742950" indent="-285750">
              <a:spcBef>
                <a:spcPts val="1200"/>
              </a:spcBef>
              <a:buClr>
                <a:srgbClr val="00375D"/>
              </a:buClr>
              <a:buSzPct val="75000"/>
              <a:buFont typeface="Courier New" panose="02070309020205020404" pitchFamily="49" charset="0"/>
              <a:buChar char="o"/>
              <a:defRPr sz="2400">
                <a:solidFill>
                  <a:schemeClr val="tx2"/>
                </a:solidFill>
                <a:latin typeface="Arial" panose="020B0604020202020204" pitchFamily="34" charset="0"/>
                <a:cs typeface="Arial" panose="020B0604020202020204" pitchFamily="34" charset="0"/>
              </a:defRPr>
            </a:lvl2pPr>
            <a:lvl3pPr marL="1143000" indent="-228600">
              <a:spcBef>
                <a:spcPts val="1200"/>
              </a:spcBef>
              <a:buClr>
                <a:srgbClr val="992315"/>
              </a:buClr>
              <a:buFont typeface="Wingdings" charset="2"/>
              <a:buChar char="§"/>
              <a:defRPr sz="2000">
                <a:solidFill>
                  <a:schemeClr val="tx2"/>
                </a:solidFill>
                <a:latin typeface="Arial" panose="020B0604020202020204" pitchFamily="34" charset="0"/>
                <a:cs typeface="Arial" panose="020B0604020202020204" pitchFamily="34" charset="0"/>
              </a:defRPr>
            </a:lvl3pPr>
            <a:lvl4pPr>
              <a:spcBef>
                <a:spcPts val="1200"/>
              </a:spcBef>
              <a:defRPr sz="1800">
                <a:solidFill>
                  <a:schemeClr val="tx2"/>
                </a:solidFill>
                <a:latin typeface="Arial" panose="020B0604020202020204" pitchFamily="34" charset="0"/>
                <a:cs typeface="Arial" panose="020B0604020202020204" pitchFamily="34" charset="0"/>
              </a:defRPr>
            </a:lvl4pPr>
            <a:lvl5pPr marL="2057400" indent="-228600">
              <a:spcBef>
                <a:spcPts val="1200"/>
              </a:spcBef>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321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76" y="0"/>
            <a:ext cx="8229600" cy="1143000"/>
          </a:xfrm>
        </p:spPr>
        <p:txBody>
          <a:bodyPr/>
          <a:lstStyle>
            <a:lvl1pPr>
              <a:defRPr lang="en-US" sz="2800" b="1" smtClean="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0353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0256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3776" y="0"/>
            <a:ext cx="8229600" cy="1143000"/>
          </a:xfrm>
        </p:spPr>
        <p:txBody>
          <a:bodyPr/>
          <a:lstStyle/>
          <a:p>
            <a:r>
              <a:rPr lang="en-US" dirty="0"/>
              <a:t>Click to edit Master title style</a:t>
            </a:r>
          </a:p>
        </p:txBody>
      </p:sp>
      <p:sp>
        <p:nvSpPr>
          <p:cNvPr id="5" name="Content Placeholder 2"/>
          <p:cNvSpPr>
            <a:spLocks noGrp="1"/>
          </p:cNvSpPr>
          <p:nvPr>
            <p:ph idx="1"/>
          </p:nvPr>
        </p:nvSpPr>
        <p:spPr>
          <a:xfrm>
            <a:off x="457200" y="1216152"/>
            <a:ext cx="8229600" cy="5184648"/>
          </a:xfrm>
          <a:prstGeom prst="rect">
            <a:avLst/>
          </a:prstGeom>
        </p:spPr>
        <p:txBody>
          <a:bodyPr/>
          <a:lstStyle>
            <a:lvl1pPr marL="342900" indent="-342900">
              <a:spcBef>
                <a:spcPts val="1200"/>
              </a:spcBef>
              <a:buClr>
                <a:srgbClr val="00375D"/>
              </a:buClr>
              <a:buSzPct val="125000"/>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marL="742950" indent="-285750">
              <a:spcBef>
                <a:spcPts val="1200"/>
              </a:spcBef>
              <a:buClr>
                <a:srgbClr val="992315"/>
              </a:buClr>
              <a:buSzPct val="75000"/>
              <a:buFont typeface="Courier New" panose="02070309020205020404" pitchFamily="49" charset="0"/>
              <a:buChar char="o"/>
              <a:defRPr sz="2400">
                <a:solidFill>
                  <a:schemeClr val="tx2"/>
                </a:solidFill>
                <a:latin typeface="Arial" panose="020B0604020202020204" pitchFamily="34" charset="0"/>
                <a:cs typeface="Arial" panose="020B0604020202020204" pitchFamily="34" charset="0"/>
              </a:defRPr>
            </a:lvl2pPr>
            <a:lvl3pPr marL="1143000" indent="-228600">
              <a:spcBef>
                <a:spcPts val="1200"/>
              </a:spcBef>
              <a:buClr>
                <a:srgbClr val="00375D"/>
              </a:buClr>
              <a:buFont typeface="Wingdings" charset="2"/>
              <a:buChar char="§"/>
              <a:defRPr sz="2000">
                <a:solidFill>
                  <a:schemeClr val="tx2"/>
                </a:solidFill>
                <a:latin typeface="Arial" panose="020B0604020202020204" pitchFamily="34" charset="0"/>
                <a:cs typeface="Arial" panose="020B0604020202020204" pitchFamily="34" charset="0"/>
              </a:defRPr>
            </a:lvl3pPr>
            <a:lvl4pPr>
              <a:spcBef>
                <a:spcPts val="1200"/>
              </a:spcBef>
              <a:defRPr sz="1800">
                <a:solidFill>
                  <a:schemeClr val="tx2"/>
                </a:solidFill>
                <a:latin typeface="Arial" panose="020B0604020202020204" pitchFamily="34" charset="0"/>
                <a:cs typeface="Arial" panose="020B0604020202020204" pitchFamily="34" charset="0"/>
              </a:defRPr>
            </a:lvl4pPr>
            <a:lvl5pPr marL="2057400" indent="-228600">
              <a:spcBef>
                <a:spcPts val="1200"/>
              </a:spcBef>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017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57200" y="1216152"/>
            <a:ext cx="8229600" cy="2517648"/>
          </a:xfrm>
          <a:prstGeom prst="rect">
            <a:avLst/>
          </a:prstGeom>
        </p:spPr>
        <p:txBody>
          <a:bodyPr/>
          <a:lstStyle>
            <a:lvl1pPr marL="342900" indent="-342900">
              <a:spcBef>
                <a:spcPts val="1200"/>
              </a:spcBef>
              <a:buClr>
                <a:srgbClr val="00375D"/>
              </a:buClr>
              <a:buSzPct val="125000"/>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marL="742950" indent="-285750">
              <a:spcBef>
                <a:spcPts val="1200"/>
              </a:spcBef>
              <a:buClr>
                <a:srgbClr val="992315"/>
              </a:buClr>
              <a:buSzPct val="75000"/>
              <a:buFont typeface="Courier New" panose="02070309020205020404" pitchFamily="49" charset="0"/>
              <a:buChar char="o"/>
              <a:defRPr sz="2400">
                <a:solidFill>
                  <a:schemeClr val="tx2"/>
                </a:solidFill>
                <a:latin typeface="Arial" panose="020B0604020202020204" pitchFamily="34" charset="0"/>
                <a:cs typeface="Arial" panose="020B0604020202020204" pitchFamily="34" charset="0"/>
              </a:defRPr>
            </a:lvl2pPr>
            <a:lvl3pPr marL="1143000" indent="-228600">
              <a:spcBef>
                <a:spcPts val="1200"/>
              </a:spcBef>
              <a:buClr>
                <a:srgbClr val="00375D"/>
              </a:buClr>
              <a:buFont typeface="Wingdings" charset="2"/>
              <a:buChar char="§"/>
              <a:defRPr sz="2000">
                <a:solidFill>
                  <a:schemeClr val="tx2"/>
                </a:solidFill>
                <a:latin typeface="Arial" panose="020B0604020202020204" pitchFamily="34" charset="0"/>
                <a:cs typeface="Arial" panose="020B0604020202020204" pitchFamily="34" charset="0"/>
              </a:defRPr>
            </a:lvl3pPr>
            <a:lvl4pPr>
              <a:spcBef>
                <a:spcPts val="1200"/>
              </a:spcBef>
              <a:defRPr sz="1800">
                <a:solidFill>
                  <a:schemeClr val="tx2"/>
                </a:solidFill>
                <a:latin typeface="Arial" panose="020B0604020202020204" pitchFamily="34" charset="0"/>
                <a:cs typeface="Arial" panose="020B0604020202020204" pitchFamily="34" charset="0"/>
              </a:defRPr>
            </a:lvl4pPr>
            <a:lvl5pPr marL="2057400" indent="-228600">
              <a:spcBef>
                <a:spcPts val="1200"/>
              </a:spcBef>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0"/>
          </p:nvPr>
        </p:nvSpPr>
        <p:spPr>
          <a:xfrm>
            <a:off x="457200" y="3886200"/>
            <a:ext cx="8229600" cy="2514600"/>
          </a:xfrm>
          <a:prstGeom prst="rect">
            <a:avLst/>
          </a:prstGeom>
        </p:spPr>
        <p:txBody>
          <a:bodyPr/>
          <a:lstStyle>
            <a:lvl1pPr marL="342900" indent="-342900">
              <a:defRPr lang="en-US" sz="2800" dirty="0" smtClean="0">
                <a:solidFill>
                  <a:schemeClr val="tx2"/>
                </a:solidFill>
                <a:latin typeface="Arial" panose="020B0604020202020204" pitchFamily="34" charset="0"/>
                <a:ea typeface="+mn-ea"/>
                <a:cs typeface="Arial" panose="020B0604020202020204" pitchFamily="34" charset="0"/>
              </a:defRPr>
            </a:lvl1pPr>
            <a:lvl2pPr marL="742950" indent="-285750">
              <a:defRPr lang="en-US" sz="2400" dirty="0" smtClean="0">
                <a:solidFill>
                  <a:schemeClr val="tx2"/>
                </a:solidFill>
                <a:latin typeface="Arial" panose="020B0604020202020204" pitchFamily="34" charset="0"/>
                <a:ea typeface="Times New Roman" charset="0"/>
                <a:cs typeface="Arial" panose="020B0604020202020204" pitchFamily="34" charset="0"/>
              </a:defRPr>
            </a:lvl2pPr>
            <a:lvl3pPr marL="1143000" indent="-228600">
              <a:defRPr lang="en-US" sz="2000" dirty="0" smtClean="0">
                <a:solidFill>
                  <a:schemeClr val="tx2"/>
                </a:solidFill>
                <a:latin typeface="Arial" panose="020B0604020202020204" pitchFamily="34" charset="0"/>
                <a:ea typeface="Times New Roman" charset="0"/>
                <a:cs typeface="Arial" panose="020B0604020202020204" pitchFamily="34" charset="0"/>
              </a:defRPr>
            </a:lvl3pPr>
            <a:lvl4pPr marL="1600200" indent="-228600">
              <a:defRPr lang="en-US" sz="1800" dirty="0" smtClean="0">
                <a:solidFill>
                  <a:schemeClr val="tx2"/>
                </a:solidFill>
                <a:latin typeface="Arial" panose="020B0604020202020204" pitchFamily="34" charset="0"/>
                <a:ea typeface="Times New Roman" charset="0"/>
                <a:cs typeface="Arial" panose="020B0604020202020204" pitchFamily="34" charset="0"/>
              </a:defRPr>
            </a:lvl4pPr>
            <a:lvl5pPr marL="2057400" indent="-228600">
              <a:defRPr lang="en-US" sz="1800" dirty="0">
                <a:solidFill>
                  <a:schemeClr val="tx2"/>
                </a:solidFill>
                <a:latin typeface="Arial" panose="020B0604020202020204" pitchFamily="34" charset="0"/>
                <a:ea typeface="Times New Roman" charset="0"/>
                <a:cs typeface="Arial" panose="020B0604020202020204" pitchFamily="34" charset="0"/>
              </a:defRPr>
            </a:lvl5pPr>
          </a:lstStyle>
          <a:p>
            <a:pPr marL="342900" lvl="0" indent="-342900" algn="l" rtl="0" eaLnBrk="0" fontAlgn="base" hangingPunct="0">
              <a:spcBef>
                <a:spcPts val="1200"/>
              </a:spcBef>
              <a:spcAft>
                <a:spcPct val="0"/>
              </a:spcAft>
              <a:buClr>
                <a:srgbClr val="00375D"/>
              </a:buClr>
              <a:buSzPct val="125000"/>
              <a:buFont typeface="Arial" panose="020B0604020202020204" pitchFamily="34" charset="0"/>
              <a:buChar char="•"/>
            </a:pPr>
            <a:r>
              <a:rPr lang="en-US" dirty="0"/>
              <a:t>Click to edit Master text styles</a:t>
            </a:r>
          </a:p>
          <a:p>
            <a:pPr marL="742950" lvl="1" indent="-285750" algn="l" rtl="0" eaLnBrk="0" fontAlgn="base" hangingPunct="0">
              <a:spcBef>
                <a:spcPts val="1200"/>
              </a:spcBef>
              <a:spcAft>
                <a:spcPct val="0"/>
              </a:spcAft>
              <a:buClr>
                <a:srgbClr val="992315"/>
              </a:buClr>
              <a:buSzPct val="75000"/>
              <a:buFont typeface="Courier New" panose="02070309020205020404" pitchFamily="49" charset="0"/>
              <a:buChar char="o"/>
            </a:pPr>
            <a:r>
              <a:rPr lang="en-US" dirty="0"/>
              <a:t>Second level</a:t>
            </a:r>
          </a:p>
          <a:p>
            <a:pPr marL="1143000" lvl="2" indent="-228600" algn="l" rtl="0" eaLnBrk="0" fontAlgn="base" hangingPunct="0">
              <a:spcBef>
                <a:spcPts val="1200"/>
              </a:spcBef>
              <a:spcAft>
                <a:spcPct val="0"/>
              </a:spcAft>
              <a:buClr>
                <a:srgbClr val="00375D"/>
              </a:buClr>
              <a:buFont typeface="Wingdings" charset="2"/>
              <a:buChar char="§"/>
            </a:pPr>
            <a:r>
              <a:rPr lang="en-US" dirty="0"/>
              <a:t>Third level</a:t>
            </a:r>
          </a:p>
          <a:p>
            <a:pPr marL="1600200" lvl="3" indent="-228600" algn="l" rtl="0" eaLnBrk="0" fontAlgn="base" hangingPunct="0">
              <a:spcBef>
                <a:spcPts val="1200"/>
              </a:spcBef>
              <a:spcAft>
                <a:spcPct val="0"/>
              </a:spcAft>
              <a:buChar char="–"/>
            </a:pPr>
            <a:r>
              <a:rPr lang="en-US" dirty="0"/>
              <a:t>Fourth level</a:t>
            </a:r>
          </a:p>
          <a:p>
            <a:pPr marL="2057400" lvl="4" indent="-228600" algn="l" rtl="0" eaLnBrk="0" fontAlgn="base" hangingPunct="0">
              <a:spcBef>
                <a:spcPts val="1200"/>
              </a:spcBef>
              <a:spcAft>
                <a:spcPct val="0"/>
              </a:spcAft>
              <a:buFont typeface="Wingdings" panose="05000000000000000000" pitchFamily="2" charset="2"/>
              <a:buChar char="§"/>
            </a:pPr>
            <a:r>
              <a:rPr lang="en-US" dirty="0"/>
              <a:t>Fifth level</a:t>
            </a:r>
          </a:p>
        </p:txBody>
      </p:sp>
    </p:spTree>
    <p:extLst>
      <p:ext uri="{BB962C8B-B14F-4D97-AF65-F5344CB8AC3E}">
        <p14:creationId xmlns:p14="http://schemas.microsoft.com/office/powerpoint/2010/main" val="272169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76" y="0"/>
            <a:ext cx="8229600" cy="1143000"/>
          </a:xfrm>
        </p:spPr>
        <p:txBody>
          <a:bodyPr/>
          <a:lstStyle>
            <a:lvl1pPr>
              <a:defRPr lang="en-US" sz="2800" b="1" smtClean="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4455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420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57200" y="1216152"/>
            <a:ext cx="8229600" cy="5029200"/>
          </a:xfrm>
          <a:prstGeom prst="rect">
            <a:avLst/>
          </a:prstGeom>
        </p:spPr>
        <p:txBody>
          <a:bodyPr/>
          <a:lstStyle>
            <a:lvl1pPr marL="342900" indent="-342900">
              <a:buClr>
                <a:srgbClr val="00375D"/>
              </a:buClr>
              <a:buSzPct val="125000"/>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1pPr>
            <a:lvl2pPr marL="742950" indent="-285750">
              <a:buClr>
                <a:srgbClr val="992315"/>
              </a:buClr>
              <a:buSzPct val="75000"/>
              <a:buFont typeface="Courier New" panose="02070309020205020404" pitchFamily="49" charset="0"/>
              <a:buChar char="o"/>
              <a:defRPr sz="2400">
                <a:solidFill>
                  <a:schemeClr val="tx2"/>
                </a:solidFill>
                <a:latin typeface="Calibri" panose="020F0502020204030204" pitchFamily="34" charset="0"/>
                <a:cs typeface="Calibri" panose="020F0502020204030204" pitchFamily="34" charset="0"/>
              </a:defRPr>
            </a:lvl2pPr>
            <a:lvl3pPr marL="1143000" indent="-228600">
              <a:buClr>
                <a:srgbClr val="00375D"/>
              </a:buClr>
              <a:buFont typeface="Wingdings" charset="2"/>
              <a:buChar char="§"/>
              <a:defRPr sz="2000">
                <a:solidFill>
                  <a:schemeClr val="tx2"/>
                </a:solidFill>
                <a:latin typeface="Calibri" panose="020F0502020204030204" pitchFamily="34" charset="0"/>
                <a:cs typeface="Calibri" panose="020F0502020204030204" pitchFamily="34" charset="0"/>
              </a:defRPr>
            </a:lvl3pPr>
            <a:lvl4pPr>
              <a:defRPr sz="1800">
                <a:solidFill>
                  <a:schemeClr val="tx2"/>
                </a:solidFill>
                <a:latin typeface="Calibri" panose="020F0502020204030204" pitchFamily="34" charset="0"/>
                <a:cs typeface="Calibri" panose="020F0502020204030204" pitchFamily="34" charset="0"/>
              </a:defRPr>
            </a:lvl4pPr>
            <a:lvl5pPr marL="2057400" indent="-228600">
              <a:buFont typeface="Wingdings" panose="05000000000000000000" pitchFamily="2" charset="2"/>
              <a:buChar char="§"/>
              <a:defRPr sz="1800">
                <a:solidFill>
                  <a:schemeClr val="tx2"/>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401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57200" y="1216152"/>
            <a:ext cx="8229600" cy="2289048"/>
          </a:xfrm>
          <a:prstGeom prst="rect">
            <a:avLst/>
          </a:prstGeom>
        </p:spPr>
        <p:txBody>
          <a:bodyPr/>
          <a:lstStyle>
            <a:lvl1pPr marL="342900" indent="-342900">
              <a:buClr>
                <a:srgbClr val="00375D"/>
              </a:buClr>
              <a:buSzPct val="125000"/>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1pPr>
            <a:lvl2pPr marL="742950" indent="-285750">
              <a:buClr>
                <a:srgbClr val="992315"/>
              </a:buClr>
              <a:buSzPct val="75000"/>
              <a:buFont typeface="Courier New" panose="02070309020205020404" pitchFamily="49" charset="0"/>
              <a:buChar char="o"/>
              <a:defRPr sz="2400">
                <a:solidFill>
                  <a:schemeClr val="tx2"/>
                </a:solidFill>
                <a:latin typeface="Calibri" panose="020F0502020204030204" pitchFamily="34" charset="0"/>
                <a:cs typeface="Calibri" panose="020F0502020204030204" pitchFamily="34" charset="0"/>
              </a:defRPr>
            </a:lvl2pPr>
            <a:lvl3pPr marL="1143000" indent="-228600">
              <a:buClr>
                <a:srgbClr val="00375D"/>
              </a:buClr>
              <a:buFont typeface="Wingdings" charset="2"/>
              <a:buChar char="§"/>
              <a:defRPr sz="2000">
                <a:solidFill>
                  <a:schemeClr val="tx2"/>
                </a:solidFill>
                <a:latin typeface="Calibri" panose="020F0502020204030204" pitchFamily="34" charset="0"/>
                <a:cs typeface="Calibri" panose="020F0502020204030204" pitchFamily="34" charset="0"/>
              </a:defRPr>
            </a:lvl3pPr>
            <a:lvl4pPr>
              <a:defRPr sz="1800">
                <a:solidFill>
                  <a:schemeClr val="tx2"/>
                </a:solidFill>
                <a:latin typeface="Calibri" panose="020F0502020204030204" pitchFamily="34" charset="0"/>
                <a:cs typeface="Calibri" panose="020F0502020204030204" pitchFamily="34" charset="0"/>
              </a:defRPr>
            </a:lvl4pPr>
            <a:lvl5pPr marL="2057400" indent="-228600">
              <a:buFont typeface="Wingdings" panose="05000000000000000000" pitchFamily="2" charset="2"/>
              <a:buChar char="§"/>
              <a:defRPr sz="1800">
                <a:solidFill>
                  <a:schemeClr val="tx2"/>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0"/>
          </p:nvPr>
        </p:nvSpPr>
        <p:spPr>
          <a:xfrm>
            <a:off x="457200" y="3733800"/>
            <a:ext cx="8229600" cy="2590800"/>
          </a:xfrm>
          <a:prstGeom prst="rect">
            <a:avLst/>
          </a:prstGeom>
        </p:spPr>
        <p:txBody>
          <a:bodyPr/>
          <a:lstStyle>
            <a:lvl1pPr marL="342900" indent="-342900">
              <a:defRPr lang="en-US" sz="2800" dirty="0" smtClean="0">
                <a:solidFill>
                  <a:schemeClr val="tx2"/>
                </a:solidFill>
                <a:latin typeface="Calibri" panose="020F0502020204030204" pitchFamily="34" charset="0"/>
                <a:ea typeface="+mn-ea"/>
                <a:cs typeface="Calibri" panose="020F0502020204030204" pitchFamily="34" charset="0"/>
              </a:defRPr>
            </a:lvl1pPr>
            <a:lvl2pPr marL="742950" indent="-285750">
              <a:defRPr lang="en-US" sz="2400" dirty="0" smtClean="0">
                <a:solidFill>
                  <a:schemeClr val="tx2"/>
                </a:solidFill>
                <a:latin typeface="Calibri" panose="020F0502020204030204" pitchFamily="34" charset="0"/>
                <a:ea typeface="Times New Roman" charset="0"/>
                <a:cs typeface="Calibri" panose="020F0502020204030204" pitchFamily="34" charset="0"/>
              </a:defRPr>
            </a:lvl2pPr>
            <a:lvl3pPr marL="1143000" indent="-228600">
              <a:defRPr lang="en-US" sz="2000" dirty="0" smtClean="0">
                <a:solidFill>
                  <a:schemeClr val="tx2"/>
                </a:solidFill>
                <a:latin typeface="Calibri" panose="020F0502020204030204" pitchFamily="34" charset="0"/>
                <a:ea typeface="Times New Roman" charset="0"/>
                <a:cs typeface="Calibri" panose="020F0502020204030204" pitchFamily="34" charset="0"/>
              </a:defRPr>
            </a:lvl3pPr>
            <a:lvl4pPr marL="1600200" indent="-228600">
              <a:defRPr lang="en-US" sz="1800" dirty="0" smtClean="0">
                <a:solidFill>
                  <a:schemeClr val="tx2"/>
                </a:solidFill>
                <a:latin typeface="Calibri" panose="020F0502020204030204" pitchFamily="34" charset="0"/>
                <a:ea typeface="Times New Roman" charset="0"/>
                <a:cs typeface="Calibri" panose="020F0502020204030204" pitchFamily="34" charset="0"/>
              </a:defRPr>
            </a:lvl4pPr>
            <a:lvl5pPr marL="2057400" indent="-228600">
              <a:defRPr lang="en-US" sz="1800" dirty="0">
                <a:solidFill>
                  <a:schemeClr val="tx2"/>
                </a:solidFill>
                <a:latin typeface="Calibri" panose="020F0502020204030204" pitchFamily="34" charset="0"/>
                <a:ea typeface="Times New Roman" charset="0"/>
                <a:cs typeface="Calibri" panose="020F0502020204030204" pitchFamily="34" charset="0"/>
              </a:defRPr>
            </a:lvl5pPr>
          </a:lstStyle>
          <a:p>
            <a:pPr marL="342900" lvl="0" indent="-342900" algn="l" rtl="0" eaLnBrk="0" fontAlgn="base" hangingPunct="0">
              <a:spcBef>
                <a:spcPct val="20000"/>
              </a:spcBef>
              <a:spcAft>
                <a:spcPct val="0"/>
              </a:spcAft>
              <a:buClr>
                <a:srgbClr val="00375D"/>
              </a:buClr>
              <a:buSzPct val="125000"/>
              <a:buFont typeface="Arial" panose="020B0604020202020204" pitchFamily="34" charset="0"/>
              <a:buChar char="•"/>
            </a:pPr>
            <a:r>
              <a:rPr lang="en-US" dirty="0"/>
              <a:t>Click to edit Master text styles</a:t>
            </a:r>
          </a:p>
          <a:p>
            <a:pPr marL="742950" lvl="1" indent="-285750" algn="l" rtl="0" eaLnBrk="0" fontAlgn="base" hangingPunct="0">
              <a:spcBef>
                <a:spcPct val="20000"/>
              </a:spcBef>
              <a:spcAft>
                <a:spcPct val="0"/>
              </a:spcAft>
              <a:buClr>
                <a:srgbClr val="992315"/>
              </a:buClr>
              <a:buSzPct val="75000"/>
              <a:buFont typeface="Courier New" panose="02070309020205020404" pitchFamily="49" charset="0"/>
              <a:buChar char="o"/>
            </a:pPr>
            <a:r>
              <a:rPr lang="en-US" dirty="0"/>
              <a:t>Second level</a:t>
            </a:r>
          </a:p>
          <a:p>
            <a:pPr marL="1143000" lvl="2" indent="-228600" algn="l" rtl="0" eaLnBrk="0" fontAlgn="base" hangingPunct="0">
              <a:spcBef>
                <a:spcPct val="20000"/>
              </a:spcBef>
              <a:spcAft>
                <a:spcPct val="0"/>
              </a:spcAft>
              <a:buClr>
                <a:srgbClr val="00375D"/>
              </a:buClr>
              <a:buFont typeface="Wingdings" charset="2"/>
              <a:buChar char="§"/>
            </a:pPr>
            <a:r>
              <a:rPr lang="en-US" dirty="0"/>
              <a:t>Third level</a:t>
            </a:r>
          </a:p>
          <a:p>
            <a:pPr marL="1600200" lvl="3" indent="-228600" algn="l" rtl="0" eaLnBrk="0" fontAlgn="base" hangingPunct="0">
              <a:spcBef>
                <a:spcPct val="20000"/>
              </a:spcBef>
              <a:spcAft>
                <a:spcPct val="0"/>
              </a:spcAft>
              <a:buChar char="–"/>
            </a:pPr>
            <a:r>
              <a:rPr lang="en-US" dirty="0"/>
              <a:t>Fourth level</a:t>
            </a:r>
          </a:p>
          <a:p>
            <a:pPr marL="2057400" lvl="4" indent="-228600" algn="l" rtl="0" eaLnBrk="0" fontAlgn="base" hangingPunct="0">
              <a:spcBef>
                <a:spcPct val="20000"/>
              </a:spcBef>
              <a:spcAft>
                <a:spcPct val="0"/>
              </a:spcAft>
              <a:buFont typeface="Wingdings" panose="05000000000000000000" pitchFamily="2" charset="2"/>
              <a:buChar char="§"/>
            </a:pPr>
            <a:r>
              <a:rPr lang="en-US" dirty="0"/>
              <a:t>Fifth level</a:t>
            </a:r>
          </a:p>
        </p:txBody>
      </p:sp>
    </p:spTree>
    <p:extLst>
      <p:ext uri="{BB962C8B-B14F-4D97-AF65-F5344CB8AC3E}">
        <p14:creationId xmlns:p14="http://schemas.microsoft.com/office/powerpoint/2010/main" val="611570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2"/>
          <p:cNvSpPr>
            <a:spLocks noChangeArrowheads="1"/>
          </p:cNvSpPr>
          <p:nvPr/>
        </p:nvSpPr>
        <p:spPr bwMode="auto">
          <a:xfrm>
            <a:off x="0" y="-6275"/>
            <a:ext cx="9144000" cy="1143000"/>
          </a:xfrm>
          <a:prstGeom prst="rect">
            <a:avLst/>
          </a:prstGeom>
          <a:solidFill>
            <a:srgbClr val="00375D"/>
          </a:solidFill>
          <a:ln w="9525">
            <a:solidFill>
              <a:srgbClr val="528000"/>
            </a:solidFill>
            <a:round/>
            <a:headEnd/>
            <a:tailEnd/>
          </a:ln>
        </p:spPr>
        <p:txBody>
          <a:bodyPr>
            <a:spAutoFit/>
          </a:bodyPr>
          <a:lstStyle/>
          <a:p>
            <a:pPr>
              <a:defRPr/>
            </a:pPr>
            <a:endParaRPr lang="en-US" sz="1800" dirty="0">
              <a:cs typeface="Arial" pitchFamily="34" charset="0"/>
            </a:endParaRPr>
          </a:p>
        </p:txBody>
      </p:sp>
      <p:sp>
        <p:nvSpPr>
          <p:cNvPr id="2" name="TextBox 1"/>
          <p:cNvSpPr txBox="1"/>
          <p:nvPr/>
        </p:nvSpPr>
        <p:spPr>
          <a:xfrm>
            <a:off x="1101847" y="6473952"/>
            <a:ext cx="7013458" cy="230832"/>
          </a:xfrm>
          <a:prstGeom prst="rect">
            <a:avLst/>
          </a:prstGeom>
          <a:noFill/>
        </p:spPr>
        <p:txBody>
          <a:bodyPr wrap="non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900" dirty="0">
                <a:solidFill>
                  <a:schemeClr val="bg1">
                    <a:lumMod val="50000"/>
                  </a:schemeClr>
                </a:solidFill>
              </a:rPr>
              <a:t>© </a:t>
            </a:r>
            <a:r>
              <a:rPr lang="en-US" sz="900" dirty="0" smtClean="0">
                <a:solidFill>
                  <a:schemeClr val="bg1">
                    <a:lumMod val="50000"/>
                  </a:schemeClr>
                </a:solidFill>
              </a:rPr>
              <a:t>2018 </a:t>
            </a:r>
            <a:r>
              <a:rPr lang="en-US" sz="900" dirty="0">
                <a:solidFill>
                  <a:schemeClr val="bg1">
                    <a:lumMod val="50000"/>
                  </a:schemeClr>
                </a:solidFill>
              </a:rPr>
              <a:t>Cengage Learning</a:t>
            </a:r>
            <a:r>
              <a:rPr lang="en-US" sz="900" baseline="30000" dirty="0">
                <a:solidFill>
                  <a:schemeClr val="bg1">
                    <a:lumMod val="50000"/>
                  </a:schemeClr>
                </a:solidFill>
              </a:rPr>
              <a:t>®</a:t>
            </a:r>
            <a:r>
              <a:rPr lang="en-US" sz="900" dirty="0">
                <a:solidFill>
                  <a:schemeClr val="bg1">
                    <a:lumMod val="50000"/>
                  </a:schemeClr>
                </a:solidFill>
              </a:rPr>
              <a:t>. May not be scanned, copied or duplicated, or posted to a publicly accessible website, in whole or in part. </a:t>
            </a:r>
          </a:p>
        </p:txBody>
      </p:sp>
    </p:spTree>
  </p:cSld>
  <p:clrMap bg1="lt1" tx1="dk1" bg2="lt2" tx2="dk2" accent1="accent1" accent2="accent2" accent3="accent3" accent4="accent4" accent5="accent5" accent6="accent6" hlink="hlink" folHlink="folHlink"/>
  <p:sldLayoutIdLst>
    <p:sldLayoutId id="2147485153" r:id="rId1"/>
    <p:sldLayoutId id="2147485157" r:id="rId2"/>
  </p:sldLayoutIdLst>
  <p:hf sldNum="0" hdr="0" ft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ea typeface="ＭＳ Ｐゴシック" charset="0"/>
          <a:cs typeface="Times New Roman" charset="0"/>
        </a:defRPr>
      </a:lvl2pPr>
      <a:lvl3pPr algn="l" rtl="0" eaLnBrk="1" fontAlgn="base" hangingPunct="1">
        <a:spcBef>
          <a:spcPct val="0"/>
        </a:spcBef>
        <a:spcAft>
          <a:spcPct val="0"/>
        </a:spcAft>
        <a:defRPr sz="2800" b="1">
          <a:solidFill>
            <a:schemeClr val="bg1"/>
          </a:solidFill>
          <a:latin typeface="Arial" charset="0"/>
          <a:ea typeface="ＭＳ Ｐゴシック" charset="0"/>
          <a:cs typeface="Times New Roman" charset="0"/>
        </a:defRPr>
      </a:lvl3pPr>
      <a:lvl4pPr algn="l" rtl="0" eaLnBrk="1" fontAlgn="base" hangingPunct="1">
        <a:spcBef>
          <a:spcPct val="0"/>
        </a:spcBef>
        <a:spcAft>
          <a:spcPct val="0"/>
        </a:spcAft>
        <a:defRPr sz="2800" b="1">
          <a:solidFill>
            <a:schemeClr val="bg1"/>
          </a:solidFill>
          <a:latin typeface="Arial" charset="0"/>
          <a:ea typeface="ＭＳ Ｐゴシック" charset="0"/>
          <a:cs typeface="Times New Roman" charset="0"/>
        </a:defRPr>
      </a:lvl4pPr>
      <a:lvl5pPr algn="l" rtl="0" eaLnBrk="1" fontAlgn="base" hangingPunct="1">
        <a:spcBef>
          <a:spcPct val="0"/>
        </a:spcBef>
        <a:spcAft>
          <a:spcPct val="0"/>
        </a:spcAft>
        <a:defRPr sz="2800" b="1">
          <a:solidFill>
            <a:schemeClr val="bg1"/>
          </a:solidFill>
          <a:latin typeface="Arial" charset="0"/>
          <a:ea typeface="ＭＳ Ｐゴシック" charset="0"/>
          <a:cs typeface="Times New Roman" charset="0"/>
        </a:defRPr>
      </a:lvl5pPr>
      <a:lvl6pPr marL="457200" algn="l" rtl="0" eaLnBrk="1" fontAlgn="base" hangingPunct="1">
        <a:spcBef>
          <a:spcPct val="0"/>
        </a:spcBef>
        <a:spcAft>
          <a:spcPct val="0"/>
        </a:spcAft>
        <a:defRPr sz="2800" b="1">
          <a:solidFill>
            <a:schemeClr val="bg1"/>
          </a:solidFill>
          <a:latin typeface="Arial" charset="0"/>
          <a:ea typeface="ＭＳ Ｐゴシック" charset="0"/>
          <a:cs typeface="Times New Roman" charset="0"/>
        </a:defRPr>
      </a:lvl6pPr>
      <a:lvl7pPr marL="914400" algn="l" rtl="0" eaLnBrk="1" fontAlgn="base" hangingPunct="1">
        <a:spcBef>
          <a:spcPct val="0"/>
        </a:spcBef>
        <a:spcAft>
          <a:spcPct val="0"/>
        </a:spcAft>
        <a:defRPr sz="2800" b="1">
          <a:solidFill>
            <a:schemeClr val="bg1"/>
          </a:solidFill>
          <a:latin typeface="Arial" charset="0"/>
          <a:ea typeface="ＭＳ Ｐゴシック" charset="0"/>
          <a:cs typeface="Times New Roman" charset="0"/>
        </a:defRPr>
      </a:lvl7pPr>
      <a:lvl8pPr marL="1371600" algn="l" rtl="0" eaLnBrk="1" fontAlgn="base" hangingPunct="1">
        <a:spcBef>
          <a:spcPct val="0"/>
        </a:spcBef>
        <a:spcAft>
          <a:spcPct val="0"/>
        </a:spcAft>
        <a:defRPr sz="2800" b="1">
          <a:solidFill>
            <a:schemeClr val="bg1"/>
          </a:solidFill>
          <a:latin typeface="Arial" charset="0"/>
          <a:ea typeface="ＭＳ Ｐゴシック" charset="0"/>
          <a:cs typeface="Times New Roman" charset="0"/>
        </a:defRPr>
      </a:lvl8pPr>
      <a:lvl9pPr marL="1828800" algn="l" rtl="0" eaLnBrk="1" fontAlgn="base" hangingPunct="1">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1" fontAlgn="base" hangingPunct="1">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Times New Roman"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Times New Roman"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Times New Roman"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Times New Roman"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Times New Roman"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Times New Roman"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Times New Roman"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2"/>
          <p:cNvSpPr>
            <a:spLocks noChangeArrowheads="1"/>
          </p:cNvSpPr>
          <p:nvPr/>
        </p:nvSpPr>
        <p:spPr bwMode="auto">
          <a:xfrm>
            <a:off x="0" y="0"/>
            <a:ext cx="9144000" cy="1143000"/>
          </a:xfrm>
          <a:prstGeom prst="rect">
            <a:avLst/>
          </a:prstGeom>
          <a:solidFill>
            <a:srgbClr val="992315"/>
          </a:solidFill>
          <a:ln w="9525">
            <a:solidFill>
              <a:srgbClr val="992315"/>
            </a:solidFill>
            <a:round/>
            <a:headEnd/>
            <a:tailEnd/>
          </a:ln>
        </p:spPr>
        <p:txBody>
          <a:bodyPr>
            <a:spAutoFit/>
          </a:bodyPr>
          <a:lstStyle/>
          <a:p>
            <a:pPr>
              <a:defRPr/>
            </a:pPr>
            <a:endParaRPr lang="en-US" sz="1800" dirty="0">
              <a:cs typeface="Arial" pitchFamily="34" charset="0"/>
            </a:endParaRPr>
          </a:p>
        </p:txBody>
      </p:sp>
      <p:sp>
        <p:nvSpPr>
          <p:cNvPr id="1026" name="Rectangle 3"/>
          <p:cNvSpPr>
            <a:spLocks noGrp="1" noChangeArrowheads="1"/>
          </p:cNvSpPr>
          <p:nvPr>
            <p:ph type="title"/>
          </p:nvPr>
        </p:nvSpPr>
        <p:spPr bwMode="auto">
          <a:xfrm>
            <a:off x="493776"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Box 1"/>
          <p:cNvSpPr txBox="1"/>
          <p:nvPr/>
        </p:nvSpPr>
        <p:spPr>
          <a:xfrm>
            <a:off x="1101847" y="6473952"/>
            <a:ext cx="7013458" cy="230832"/>
          </a:xfrm>
          <a:prstGeom prst="rect">
            <a:avLst/>
          </a:prstGeom>
          <a:noFill/>
        </p:spPr>
        <p:txBody>
          <a:bodyPr wrap="non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900" dirty="0">
                <a:solidFill>
                  <a:schemeClr val="bg1">
                    <a:lumMod val="50000"/>
                  </a:schemeClr>
                </a:solidFill>
              </a:rPr>
              <a:t>© </a:t>
            </a:r>
            <a:r>
              <a:rPr lang="en-US" sz="900" dirty="0" smtClean="0">
                <a:solidFill>
                  <a:schemeClr val="bg1">
                    <a:lumMod val="50000"/>
                  </a:schemeClr>
                </a:solidFill>
              </a:rPr>
              <a:t>2018 </a:t>
            </a:r>
            <a:r>
              <a:rPr lang="en-US" sz="900" dirty="0">
                <a:solidFill>
                  <a:schemeClr val="bg1">
                    <a:lumMod val="50000"/>
                  </a:schemeClr>
                </a:solidFill>
              </a:rPr>
              <a:t>Cengage Learning</a:t>
            </a:r>
            <a:r>
              <a:rPr lang="en-US" sz="900" baseline="30000" dirty="0">
                <a:solidFill>
                  <a:schemeClr val="bg1">
                    <a:lumMod val="50000"/>
                  </a:schemeClr>
                </a:solidFill>
              </a:rPr>
              <a:t>®</a:t>
            </a:r>
            <a:r>
              <a:rPr lang="en-US" sz="900" dirty="0">
                <a:solidFill>
                  <a:schemeClr val="bg1">
                    <a:lumMod val="50000"/>
                  </a:schemeClr>
                </a:solidFill>
              </a:rPr>
              <a:t>. May not be scanned, copied or duplicated, or posted to a publicly accessible website, in whole or in part. </a:t>
            </a:r>
          </a:p>
        </p:txBody>
      </p:sp>
    </p:spTree>
    <p:extLst>
      <p:ext uri="{BB962C8B-B14F-4D97-AF65-F5344CB8AC3E}">
        <p14:creationId xmlns:p14="http://schemas.microsoft.com/office/powerpoint/2010/main" val="450561838"/>
      </p:ext>
    </p:extLst>
  </p:cSld>
  <p:clrMap bg1="lt1" tx1="dk1" bg2="lt2" tx2="dk2" accent1="accent1" accent2="accent2" accent3="accent3" accent4="accent4" accent5="accent5" accent6="accent6" hlink="hlink" folHlink="folHlink"/>
  <p:sldLayoutIdLst>
    <p:sldLayoutId id="2147485196" r:id="rId1"/>
    <p:sldLayoutId id="2147485197" r:id="rId2"/>
    <p:sldLayoutId id="2147485227" r:id="rId3"/>
    <p:sldLayoutId id="2147485229" r:id="rId4"/>
  </p:sldLayoutIdLst>
  <p:hf sldNum="0" hdr="0" ftr="0" dt="0"/>
  <p:txStyles>
    <p:titleStyle>
      <a:lvl1pPr algn="l" rtl="0" eaLnBrk="0" fontAlgn="base" hangingPunct="0">
        <a:spcBef>
          <a:spcPct val="0"/>
        </a:spcBef>
        <a:spcAft>
          <a:spcPct val="0"/>
        </a:spcAft>
        <a:defRPr sz="2800" b="1">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52380"/>
            <a:ext cx="9144000" cy="762020"/>
          </a:xfrm>
          <a:prstGeom prst="rect">
            <a:avLst/>
          </a:prstGeom>
        </p:spPr>
      </p:pic>
      <p:sp>
        <p:nvSpPr>
          <p:cNvPr id="1026" name="Rectangle 3"/>
          <p:cNvSpPr>
            <a:spLocks noGrp="1" noChangeArrowheads="1"/>
          </p:cNvSpPr>
          <p:nvPr>
            <p:ph type="title"/>
          </p:nvPr>
        </p:nvSpPr>
        <p:spPr bwMode="auto">
          <a:xfrm>
            <a:off x="304800" y="152380"/>
            <a:ext cx="8534400" cy="76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 name="TextBox 3"/>
          <p:cNvSpPr txBox="1"/>
          <p:nvPr userDrawn="1"/>
        </p:nvSpPr>
        <p:spPr>
          <a:xfrm>
            <a:off x="1101847" y="6473952"/>
            <a:ext cx="7013458" cy="230832"/>
          </a:xfrm>
          <a:prstGeom prst="rect">
            <a:avLst/>
          </a:prstGeom>
          <a:noFill/>
        </p:spPr>
        <p:txBody>
          <a:bodyPr wrap="non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900" dirty="0">
                <a:solidFill>
                  <a:schemeClr val="bg1">
                    <a:lumMod val="50000"/>
                  </a:schemeClr>
                </a:solidFill>
              </a:rPr>
              <a:t>© </a:t>
            </a:r>
            <a:r>
              <a:rPr lang="en-US" sz="900" dirty="0" smtClean="0">
                <a:solidFill>
                  <a:schemeClr val="bg1">
                    <a:lumMod val="50000"/>
                  </a:schemeClr>
                </a:solidFill>
              </a:rPr>
              <a:t>2018 </a:t>
            </a:r>
            <a:r>
              <a:rPr lang="en-US" sz="900" dirty="0">
                <a:solidFill>
                  <a:schemeClr val="bg1">
                    <a:lumMod val="50000"/>
                  </a:schemeClr>
                </a:solidFill>
              </a:rPr>
              <a:t>Cengage Learning</a:t>
            </a:r>
            <a:r>
              <a:rPr lang="en-US" sz="900" baseline="30000" dirty="0">
                <a:solidFill>
                  <a:schemeClr val="bg1">
                    <a:lumMod val="50000"/>
                  </a:schemeClr>
                </a:solidFill>
              </a:rPr>
              <a:t>®</a:t>
            </a:r>
            <a:r>
              <a:rPr lang="en-US" sz="900" dirty="0">
                <a:solidFill>
                  <a:schemeClr val="bg1">
                    <a:lumMod val="50000"/>
                  </a:schemeClr>
                </a:solidFill>
              </a:rPr>
              <a:t>. May not be scanned, copied or duplicated, or posted to a publicly accessible website, in whole or in part. </a:t>
            </a:r>
          </a:p>
        </p:txBody>
      </p:sp>
    </p:spTree>
    <p:extLst>
      <p:ext uri="{BB962C8B-B14F-4D97-AF65-F5344CB8AC3E}">
        <p14:creationId xmlns:p14="http://schemas.microsoft.com/office/powerpoint/2010/main" val="4252917396"/>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28" r:id="rId3"/>
  </p:sldLayoutIdLst>
  <p:hf sldNum="0" hdr="0" ftr="0" dt="0"/>
  <p:txStyles>
    <p:titleStyle>
      <a:lvl1pPr algn="l" rtl="0" eaLnBrk="0" fontAlgn="base" hangingPunct="0">
        <a:spcBef>
          <a:spcPct val="0"/>
        </a:spcBef>
        <a:spcAft>
          <a:spcPct val="0"/>
        </a:spcAft>
        <a:defRPr sz="2400" b="0">
          <a:solidFill>
            <a:schemeClr val="tx2"/>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6" descr="A rectangle groups the chapter number, book title, and author names together."/>
          <p:cNvSpPr>
            <a:spLocks noChangeArrowheads="1"/>
          </p:cNvSpPr>
          <p:nvPr/>
        </p:nvSpPr>
        <p:spPr bwMode="auto">
          <a:xfrm>
            <a:off x="-1" y="-1"/>
            <a:ext cx="2209800" cy="6845967"/>
          </a:xfrm>
          <a:prstGeom prst="rect">
            <a:avLst/>
          </a:prstGeom>
          <a:gradFill flip="none" rotWithShape="1">
            <a:gsLst>
              <a:gs pos="0">
                <a:srgbClr val="E3E3E7"/>
              </a:gs>
              <a:gs pos="32000">
                <a:srgbClr val="E9E9F0"/>
              </a:gs>
              <a:gs pos="60000">
                <a:srgbClr val="F1F2F8"/>
              </a:gs>
              <a:gs pos="100000">
                <a:srgbClr val="FCFCFE"/>
              </a:gs>
            </a:gsLst>
            <a:path path="circle">
              <a:fillToRect r="100000" b="100000"/>
            </a:path>
            <a:tileRect l="-100000" t="-100000"/>
          </a:gradFill>
          <a:ln w="9525">
            <a:solidFill>
              <a:srgbClr val="E9E9F0"/>
            </a:solidFill>
            <a:round/>
            <a:headEnd/>
            <a:tailEnd/>
          </a:ln>
        </p:spPr>
        <p:txBody>
          <a:bodyPr wrap="square">
            <a:noAutofit/>
          </a:bodyPr>
          <a:lstStyle/>
          <a:p>
            <a:endParaRPr lang="en-US" altLang="en-US" sz="1800" dirty="0">
              <a:solidFill>
                <a:srgbClr val="F5F5F5"/>
              </a:solidFill>
              <a:cs typeface="Arial" pitchFamily="34" charset="0"/>
            </a:endParaRPr>
          </a:p>
        </p:txBody>
      </p:sp>
      <p:sp>
        <p:nvSpPr>
          <p:cNvPr id="44037"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CA261A"/>
                </a:solidFill>
              </a:rPr>
              <a:t>Warren</a:t>
            </a:r>
          </a:p>
          <a:p>
            <a:pPr eaLnBrk="1" hangingPunct="1"/>
            <a:r>
              <a:rPr lang="en-US" altLang="en-US" sz="1600" b="1" dirty="0">
                <a:solidFill>
                  <a:srgbClr val="CA261A"/>
                </a:solidFill>
              </a:rPr>
              <a:t>Reeve</a:t>
            </a:r>
          </a:p>
          <a:p>
            <a:pPr eaLnBrk="1" hangingPunct="1"/>
            <a:r>
              <a:rPr lang="en-US" altLang="en-US" sz="1600" b="1" dirty="0">
                <a:solidFill>
                  <a:srgbClr val="CA261A"/>
                </a:solidFill>
              </a:rPr>
              <a:t>Duchac</a:t>
            </a:r>
          </a:p>
        </p:txBody>
      </p:sp>
      <p:sp>
        <p:nvSpPr>
          <p:cNvPr id="44038" name="TextBox 13"/>
          <p:cNvSpPr txBox="1">
            <a:spLocks noChangeArrowheads="1"/>
          </p:cNvSpPr>
          <p:nvPr/>
        </p:nvSpPr>
        <p:spPr bwMode="auto">
          <a:xfrm>
            <a:off x="152399" y="3242379"/>
            <a:ext cx="190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dirty="0">
                <a:solidFill>
                  <a:schemeClr val="tx2"/>
                </a:solidFill>
              </a:rPr>
              <a:t>Financial and Managerial Accounting</a:t>
            </a:r>
          </a:p>
          <a:p>
            <a:pPr eaLnBrk="1" hangingPunct="1"/>
            <a:r>
              <a:rPr lang="en-US" altLang="en-US" b="1" dirty="0">
                <a:solidFill>
                  <a:schemeClr val="tx2"/>
                </a:solidFill>
              </a:rPr>
              <a:t>14e</a:t>
            </a:r>
          </a:p>
          <a:p>
            <a:pPr eaLnBrk="1" hangingPunct="1"/>
            <a:endParaRPr lang="en-US" altLang="en-US" dirty="0">
              <a:solidFill>
                <a:schemeClr val="bg1"/>
              </a:solidFill>
            </a:endParaRPr>
          </a:p>
        </p:txBody>
      </p:sp>
      <p:sp>
        <p:nvSpPr>
          <p:cNvPr id="44042" name="TextBox 8"/>
          <p:cNvSpPr txBox="1">
            <a:spLocks noChangeArrowheads="1"/>
          </p:cNvSpPr>
          <p:nvPr/>
        </p:nvSpPr>
        <p:spPr bwMode="auto">
          <a:xfrm rot="16200000">
            <a:off x="-683567" y="821039"/>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dirty="0">
                <a:solidFill>
                  <a:schemeClr val="tx2"/>
                </a:solidFill>
              </a:rPr>
              <a:t>Chapter</a:t>
            </a:r>
          </a:p>
        </p:txBody>
      </p:sp>
      <p:sp>
        <p:nvSpPr>
          <p:cNvPr id="5" name="Title 4"/>
          <p:cNvSpPr>
            <a:spLocks noGrp="1"/>
          </p:cNvSpPr>
          <p:nvPr>
            <p:ph type="title"/>
          </p:nvPr>
        </p:nvSpPr>
        <p:spPr>
          <a:xfrm>
            <a:off x="2194660" y="304800"/>
            <a:ext cx="6513577" cy="914400"/>
          </a:xfrm>
        </p:spPr>
        <p:txBody>
          <a:bodyPr/>
          <a:lstStyle/>
          <a:p>
            <a:pPr eaLnBrk="1" hangingPunct="1"/>
            <a:r>
              <a:rPr lang="en-US" altLang="en-US" sz="3600" dirty="0">
                <a:solidFill>
                  <a:schemeClr val="tx2"/>
                </a:solidFill>
              </a:rPr>
              <a:t>Capital Investment Analysis</a:t>
            </a:r>
          </a:p>
        </p:txBody>
      </p:sp>
      <p:pic>
        <p:nvPicPr>
          <p:cNvPr id="3" name="Picture 2" descr="A colorful picture of active skiers at a ski resort. " title="Vail Resorts, In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9" y="1676398"/>
            <a:ext cx="6883639" cy="5169568"/>
          </a:xfrm>
          <a:prstGeom prst="rect">
            <a:avLst/>
          </a:prstGeom>
        </p:spPr>
      </p:pic>
      <p:sp>
        <p:nvSpPr>
          <p:cNvPr id="2" name="TextBox 1"/>
          <p:cNvSpPr txBox="1"/>
          <p:nvPr/>
        </p:nvSpPr>
        <p:spPr>
          <a:xfrm>
            <a:off x="304800" y="21749"/>
            <a:ext cx="2209801" cy="1938992"/>
          </a:xfrm>
          <a:prstGeom prst="rect">
            <a:avLst/>
          </a:prstGeom>
          <a:noFill/>
        </p:spPr>
        <p:txBody>
          <a:bodyPr wrap="square" rtlCol="0">
            <a:spAutoFit/>
          </a:bodyPr>
          <a:lstStyle/>
          <a:p>
            <a:r>
              <a:rPr lang="en-US" sz="12000" b="1" dirty="0">
                <a:solidFill>
                  <a:schemeClr val="tx2"/>
                </a:solidFill>
              </a:rPr>
              <a:t>25</a:t>
            </a:r>
          </a:p>
        </p:txBody>
      </p:sp>
    </p:spTree>
    <p:extLst>
      <p:ext uri="{BB962C8B-B14F-4D97-AF65-F5344CB8AC3E}">
        <p14:creationId xmlns:p14="http://schemas.microsoft.com/office/powerpoint/2010/main" val="316314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Average Rate of Return Method</a:t>
            </a:r>
            <a:br>
              <a:rPr lang="en-US" sz="3200" dirty="0"/>
            </a:br>
            <a:r>
              <a:rPr lang="en-US" sz="1800" dirty="0"/>
              <a:t>(slide 4 of 5)</a:t>
            </a:r>
            <a:endParaRPr lang="en-US" dirty="0"/>
          </a:p>
        </p:txBody>
      </p:sp>
      <p:sp>
        <p:nvSpPr>
          <p:cNvPr id="3" name="Content Placeholder 2"/>
          <p:cNvSpPr>
            <a:spLocks noGrp="1"/>
          </p:cNvSpPr>
          <p:nvPr>
            <p:ph idx="1"/>
          </p:nvPr>
        </p:nvSpPr>
        <p:spPr>
          <a:xfrm>
            <a:off x="304800" y="1216152"/>
            <a:ext cx="8382000" cy="5184648"/>
          </a:xfrm>
        </p:spPr>
        <p:txBody>
          <a:bodyPr/>
          <a:lstStyle/>
          <a:p>
            <a:r>
              <a:rPr lang="en-US" dirty="0" smtClean="0"/>
              <a:t>The </a:t>
            </a:r>
            <a:r>
              <a:rPr lang="en-US" dirty="0"/>
              <a:t>average rate of return of 20% should be compared to the minimum rate of return required by management.</a:t>
            </a:r>
          </a:p>
          <a:p>
            <a:pPr lvl="1"/>
            <a:r>
              <a:rPr lang="en-US" dirty="0"/>
              <a:t>If the average rate of return equals or exceeds the minimum rate, the machine should be purchased or considered for further analysis.</a:t>
            </a:r>
          </a:p>
        </p:txBody>
      </p:sp>
    </p:spTree>
    <p:extLst>
      <p:ext uri="{BB962C8B-B14F-4D97-AF65-F5344CB8AC3E}">
        <p14:creationId xmlns:p14="http://schemas.microsoft.com/office/powerpoint/2010/main" val="343975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Average Rate of Return Method</a:t>
            </a:r>
            <a:br>
              <a:rPr lang="en-US" sz="3200" dirty="0"/>
            </a:br>
            <a:r>
              <a:rPr lang="en-US" sz="1800" dirty="0"/>
              <a:t>(slide 5 of 5)</a:t>
            </a:r>
            <a:endParaRPr lang="en-US" dirty="0"/>
          </a:p>
        </p:txBody>
      </p:sp>
      <p:sp>
        <p:nvSpPr>
          <p:cNvPr id="3" name="Content Placeholder 2"/>
          <p:cNvSpPr>
            <a:spLocks noGrp="1"/>
          </p:cNvSpPr>
          <p:nvPr>
            <p:ph idx="1"/>
          </p:nvPr>
        </p:nvSpPr>
        <p:spPr>
          <a:xfrm>
            <a:off x="304800" y="1216152"/>
            <a:ext cx="8382000" cy="5184648"/>
          </a:xfrm>
        </p:spPr>
        <p:txBody>
          <a:bodyPr/>
          <a:lstStyle/>
          <a:p>
            <a:pPr marL="285750" indent="-285750"/>
            <a:r>
              <a:rPr lang="en-US" sz="2400" dirty="0"/>
              <a:t>The average rate of return has the following three advantages:</a:t>
            </a:r>
          </a:p>
          <a:p>
            <a:pPr lvl="1"/>
            <a:r>
              <a:rPr lang="en-US" sz="2000" dirty="0"/>
              <a:t>It is easy to compute.</a:t>
            </a:r>
          </a:p>
          <a:p>
            <a:pPr lvl="1"/>
            <a:r>
              <a:rPr lang="en-US" sz="2000" dirty="0"/>
              <a:t>It includes the entire amount of income earned over the life of the proposal.</a:t>
            </a:r>
          </a:p>
          <a:p>
            <a:pPr lvl="1"/>
            <a:r>
              <a:rPr lang="en-US" sz="2000" dirty="0"/>
              <a:t>It emphasizes accounting income, which is often used by investors and creditors in evaluating management performance.</a:t>
            </a:r>
          </a:p>
          <a:p>
            <a:pPr marL="285750" indent="-285750"/>
            <a:r>
              <a:rPr lang="en-US" sz="2400" dirty="0"/>
              <a:t>The average rate of return has the following two disadvantages:</a:t>
            </a:r>
          </a:p>
          <a:p>
            <a:pPr lvl="1"/>
            <a:r>
              <a:rPr lang="en-US" sz="2000" dirty="0"/>
              <a:t>It does not directly consider the expected cash flows from the proposal.</a:t>
            </a:r>
          </a:p>
          <a:p>
            <a:pPr lvl="1"/>
            <a:r>
              <a:rPr lang="en-US" sz="2000" dirty="0"/>
              <a:t>It does not directly consider the timing of the expected cash flows.</a:t>
            </a:r>
          </a:p>
        </p:txBody>
      </p:sp>
    </p:spTree>
    <p:extLst>
      <p:ext uri="{BB962C8B-B14F-4D97-AF65-F5344CB8AC3E}">
        <p14:creationId xmlns:p14="http://schemas.microsoft.com/office/powerpoint/2010/main" val="426731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Cash Payback Method</a:t>
            </a:r>
            <a:br>
              <a:rPr lang="en-US" sz="3200" dirty="0"/>
            </a:br>
            <a:r>
              <a:rPr lang="en-US" sz="1800" dirty="0"/>
              <a:t>(slide 1 of 8)</a:t>
            </a:r>
            <a:endParaRPr lang="en-US" dirty="0"/>
          </a:p>
        </p:txBody>
      </p:sp>
      <p:sp>
        <p:nvSpPr>
          <p:cNvPr id="3" name="Content Placeholder 2"/>
          <p:cNvSpPr>
            <a:spLocks noGrp="1"/>
          </p:cNvSpPr>
          <p:nvPr>
            <p:ph idx="1"/>
          </p:nvPr>
        </p:nvSpPr>
        <p:spPr>
          <a:xfrm>
            <a:off x="304800" y="1219200"/>
            <a:ext cx="8458200" cy="5184648"/>
          </a:xfrm>
        </p:spPr>
        <p:txBody>
          <a:bodyPr/>
          <a:lstStyle/>
          <a:p>
            <a:r>
              <a:rPr lang="en-US" sz="2400" dirty="0" smtClean="0"/>
              <a:t>The </a:t>
            </a:r>
            <a:r>
              <a:rPr lang="en-US" sz="2400" dirty="0"/>
              <a:t>expected period of time between the date of an investment and the recovery in cash of the amount invested is the </a:t>
            </a:r>
            <a:r>
              <a:rPr lang="en-US" sz="2400" b="1" dirty="0">
                <a:solidFill>
                  <a:schemeClr val="accent2"/>
                </a:solidFill>
              </a:rPr>
              <a:t>cash payback period</a:t>
            </a:r>
            <a:r>
              <a:rPr lang="en-US" sz="2400" dirty="0"/>
              <a:t>.</a:t>
            </a:r>
          </a:p>
          <a:p>
            <a:r>
              <a:rPr lang="en-US" sz="2400" dirty="0"/>
              <a:t>When annual net cash inflows are equal, the cash payback period is computed as follows:</a:t>
            </a:r>
          </a:p>
        </p:txBody>
      </p:sp>
      <p:grpSp>
        <p:nvGrpSpPr>
          <p:cNvPr id="4" name="Group 3" descr="The cash payback period is computed as Initial Cost divided by Annual Net Cash Inflow." title="Cash payback period equation"/>
          <p:cNvGrpSpPr>
            <a:grpSpLocks/>
          </p:cNvGrpSpPr>
          <p:nvPr/>
        </p:nvGrpSpPr>
        <p:grpSpPr bwMode="auto">
          <a:xfrm>
            <a:off x="1828800" y="3581400"/>
            <a:ext cx="5485611" cy="836613"/>
            <a:chOff x="768" y="2375"/>
            <a:chExt cx="2749" cy="527"/>
          </a:xfrm>
        </p:grpSpPr>
        <p:sp>
          <p:nvSpPr>
            <p:cNvPr id="5" name="Text Box 4"/>
            <p:cNvSpPr txBox="1">
              <a:spLocks noChangeArrowheads="1"/>
            </p:cNvSpPr>
            <p:nvPr/>
          </p:nvSpPr>
          <p:spPr bwMode="auto">
            <a:xfrm>
              <a:off x="768" y="2496"/>
              <a:ext cx="2160" cy="269"/>
            </a:xfrm>
            <a:prstGeom prst="rect">
              <a:avLst/>
            </a:prstGeom>
            <a:noFill/>
            <a:ln>
              <a:noFill/>
            </a:ln>
            <a:effectLs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defRPr/>
              </a:pPr>
              <a:r>
                <a:rPr lang="en-US" sz="2200" b="0" dirty="0">
                  <a:solidFill>
                    <a:schemeClr val="tx2"/>
                  </a:solidFill>
                  <a:latin typeface="Tw Cen MT" panose="020B0602020104020603" pitchFamily="34" charset="0"/>
                </a:rPr>
                <a:t>Cash Payback Period =</a:t>
              </a:r>
            </a:p>
          </p:txBody>
        </p:sp>
        <p:sp>
          <p:nvSpPr>
            <p:cNvPr id="6" name="Text Box 5"/>
            <p:cNvSpPr txBox="1">
              <a:spLocks noChangeArrowheads="1"/>
            </p:cNvSpPr>
            <p:nvPr/>
          </p:nvSpPr>
          <p:spPr bwMode="auto">
            <a:xfrm>
              <a:off x="2124" y="2375"/>
              <a:ext cx="1393" cy="527"/>
            </a:xfrm>
            <a:prstGeom prst="rect">
              <a:avLst/>
            </a:prstGeom>
            <a:noFill/>
            <a:ln>
              <a:noFill/>
            </a:ln>
            <a:effectLs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spcBef>
                  <a:spcPct val="20000"/>
                </a:spcBef>
                <a:defRPr/>
              </a:pPr>
              <a:r>
                <a:rPr lang="en-US" sz="2200" b="0" dirty="0">
                  <a:solidFill>
                    <a:schemeClr val="tx2"/>
                  </a:solidFill>
                  <a:latin typeface="Tw Cen MT" panose="020B0602020104020603" pitchFamily="34" charset="0"/>
                </a:rPr>
                <a:t>Initial Cost</a:t>
              </a:r>
            </a:p>
            <a:p>
              <a:pPr algn="ctr">
                <a:spcBef>
                  <a:spcPct val="20000"/>
                </a:spcBef>
                <a:defRPr/>
              </a:pPr>
              <a:r>
                <a:rPr lang="en-US" sz="2200" b="0" dirty="0">
                  <a:solidFill>
                    <a:schemeClr val="tx2"/>
                  </a:solidFill>
                  <a:latin typeface="Tw Cen MT" panose="020B0602020104020603" pitchFamily="34" charset="0"/>
                </a:rPr>
                <a:t>Annual Net Cash Inflow</a:t>
              </a:r>
            </a:p>
          </p:txBody>
        </p:sp>
        <p:sp>
          <p:nvSpPr>
            <p:cNvPr id="7" name="Line 6"/>
            <p:cNvSpPr>
              <a:spLocks noChangeShapeType="1"/>
            </p:cNvSpPr>
            <p:nvPr/>
          </p:nvSpPr>
          <p:spPr bwMode="auto">
            <a:xfrm flipV="1">
              <a:off x="2180" y="2644"/>
              <a:ext cx="1313" cy="2"/>
            </a:xfrm>
            <a:prstGeom prst="line">
              <a:avLst/>
            </a:prstGeom>
            <a:noFill/>
            <a:ln w="22225">
              <a:solidFill>
                <a:schemeClr val="tx2"/>
              </a:solidFill>
              <a:round/>
              <a:headEnd/>
              <a:tailEnd/>
            </a:ln>
            <a:effectLst/>
            <a:extLst/>
          </p:spPr>
          <p:txBody>
            <a:bodyPr anchor="ctr"/>
            <a:lstStyle/>
            <a:p>
              <a:pPr>
                <a:defRPr/>
              </a:pPr>
              <a:endParaRPr lang="en-US" dirty="0">
                <a:solidFill>
                  <a:schemeClr val="accent6"/>
                </a:solidFill>
              </a:endParaRPr>
            </a:p>
          </p:txBody>
        </p:sp>
      </p:grpSp>
    </p:spTree>
    <p:extLst>
      <p:ext uri="{BB962C8B-B14F-4D97-AF65-F5344CB8AC3E}">
        <p14:creationId xmlns:p14="http://schemas.microsoft.com/office/powerpoint/2010/main" val="298654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Cash Payback Method</a:t>
            </a:r>
            <a:br>
              <a:rPr lang="en-US" sz="3200" dirty="0"/>
            </a:br>
            <a:r>
              <a:rPr lang="en-US" sz="1800" dirty="0"/>
              <a:t>(slide 2 of 8)</a:t>
            </a:r>
            <a:endParaRPr lang="en-US" dirty="0"/>
          </a:p>
        </p:txBody>
      </p:sp>
      <p:sp>
        <p:nvSpPr>
          <p:cNvPr id="3" name="Content Placeholder 2"/>
          <p:cNvSpPr>
            <a:spLocks noGrp="1"/>
          </p:cNvSpPr>
          <p:nvPr>
            <p:ph idx="1"/>
          </p:nvPr>
        </p:nvSpPr>
        <p:spPr>
          <a:xfrm>
            <a:off x="304800" y="1219200"/>
            <a:ext cx="8382000" cy="5184648"/>
          </a:xfrm>
        </p:spPr>
        <p:txBody>
          <a:bodyPr/>
          <a:lstStyle/>
          <a:p>
            <a:pPr marL="285750" indent="-285750">
              <a:spcBef>
                <a:spcPts val="0"/>
              </a:spcBef>
            </a:pPr>
            <a:r>
              <a:rPr lang="en-US" sz="2400" dirty="0" smtClean="0"/>
              <a:t>Assume </a:t>
            </a:r>
            <a:r>
              <a:rPr lang="en-US" sz="2400" dirty="0"/>
              <a:t>that management is evaluating the purchase of a new machine:</a:t>
            </a:r>
          </a:p>
          <a:p>
            <a:endParaRPr lang="en-US" sz="2400" dirty="0"/>
          </a:p>
          <a:p>
            <a:endParaRPr lang="en-US" sz="2400" dirty="0"/>
          </a:p>
          <a:p>
            <a:pPr marL="285750" indent="-285750"/>
            <a:r>
              <a:rPr lang="en-US" sz="2400" dirty="0"/>
              <a:t>To simplify, the revenues and expenses other than depreciation are assumed to be in cash. Hence, the net cash inflow per year from use of the machine is as follows:</a:t>
            </a:r>
          </a:p>
        </p:txBody>
      </p:sp>
      <p:pic>
        <p:nvPicPr>
          <p:cNvPr id="4" name="Picture 3"/>
          <p:cNvPicPr>
            <a:picLocks noChangeAspect="1"/>
          </p:cNvPicPr>
          <p:nvPr/>
        </p:nvPicPr>
        <p:blipFill>
          <a:blip r:embed="rId2"/>
          <a:stretch>
            <a:fillRect/>
          </a:stretch>
        </p:blipFill>
        <p:spPr>
          <a:xfrm>
            <a:off x="2751519" y="1752600"/>
            <a:ext cx="3640963" cy="1260334"/>
          </a:xfrm>
          <a:prstGeom prst="rect">
            <a:avLst/>
          </a:prstGeom>
        </p:spPr>
      </p:pic>
      <p:pic>
        <p:nvPicPr>
          <p:cNvPr id="6" name="Picture 5"/>
          <p:cNvPicPr>
            <a:picLocks noChangeAspect="1"/>
          </p:cNvPicPr>
          <p:nvPr/>
        </p:nvPicPr>
        <p:blipFill>
          <a:blip r:embed="rId3"/>
          <a:stretch>
            <a:fillRect/>
          </a:stretch>
        </p:blipFill>
        <p:spPr>
          <a:xfrm>
            <a:off x="2439128" y="4460107"/>
            <a:ext cx="4265744" cy="1635893"/>
          </a:xfrm>
          <a:prstGeom prst="rect">
            <a:avLst/>
          </a:prstGeom>
        </p:spPr>
      </p:pic>
    </p:spTree>
    <p:extLst>
      <p:ext uri="{BB962C8B-B14F-4D97-AF65-F5344CB8AC3E}">
        <p14:creationId xmlns:p14="http://schemas.microsoft.com/office/powerpoint/2010/main" val="251519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Cash Payback Method</a:t>
            </a:r>
            <a:br>
              <a:rPr lang="en-US" sz="3200" dirty="0"/>
            </a:br>
            <a:r>
              <a:rPr lang="en-US" sz="1800" dirty="0"/>
              <a:t>(slide 3 of 8)</a:t>
            </a:r>
            <a:endParaRPr lang="en-US" dirty="0"/>
          </a:p>
        </p:txBody>
      </p:sp>
      <p:sp>
        <p:nvSpPr>
          <p:cNvPr id="3" name="Content Placeholder 2"/>
          <p:cNvSpPr>
            <a:spLocks noGrp="1"/>
          </p:cNvSpPr>
          <p:nvPr>
            <p:ph idx="1"/>
          </p:nvPr>
        </p:nvSpPr>
        <p:spPr>
          <a:xfrm>
            <a:off x="304800" y="1216152"/>
            <a:ext cx="7924800" cy="5184648"/>
          </a:xfrm>
        </p:spPr>
        <p:txBody>
          <a:bodyPr/>
          <a:lstStyle/>
          <a:p>
            <a:r>
              <a:rPr lang="en-US" sz="2400" dirty="0" smtClean="0"/>
              <a:t>The </a:t>
            </a:r>
            <a:r>
              <a:rPr lang="en-US" sz="2400" dirty="0"/>
              <a:t>estimated cash payback period for the investment in the machine is computed as follows: </a:t>
            </a:r>
          </a:p>
        </p:txBody>
      </p:sp>
      <p:pic>
        <p:nvPicPr>
          <p:cNvPr id="6" name="Picture 5" descr="An equation is shown: Cash Payback Period equals Initial Cost over (or divided by) Annual Net Cash Inflow equals $200,000 over (or divided by) $40,000 equals 5 years." title="Cash Payback Period Calculation"/>
          <p:cNvPicPr>
            <a:picLocks noChangeAspect="1"/>
          </p:cNvPicPr>
          <p:nvPr/>
        </p:nvPicPr>
        <p:blipFill>
          <a:blip r:embed="rId2"/>
          <a:stretch>
            <a:fillRect/>
          </a:stretch>
        </p:blipFill>
        <p:spPr>
          <a:xfrm>
            <a:off x="2133600" y="2286000"/>
            <a:ext cx="4848027" cy="609600"/>
          </a:xfrm>
          <a:prstGeom prst="rect">
            <a:avLst/>
          </a:prstGeom>
        </p:spPr>
      </p:pic>
    </p:spTree>
    <p:extLst>
      <p:ext uri="{BB962C8B-B14F-4D97-AF65-F5344CB8AC3E}">
        <p14:creationId xmlns:p14="http://schemas.microsoft.com/office/powerpoint/2010/main" val="39012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Cash Payback Method</a:t>
            </a:r>
            <a:br>
              <a:rPr lang="en-US" sz="3200" dirty="0"/>
            </a:br>
            <a:r>
              <a:rPr lang="en-US" sz="1800" dirty="0"/>
              <a:t>(slide 4 of 8)</a:t>
            </a:r>
            <a:endParaRPr lang="en-US" dirty="0"/>
          </a:p>
        </p:txBody>
      </p:sp>
      <p:sp>
        <p:nvSpPr>
          <p:cNvPr id="3" name="Content Placeholder 2"/>
          <p:cNvSpPr>
            <a:spLocks noGrp="1"/>
          </p:cNvSpPr>
          <p:nvPr>
            <p:ph idx="1"/>
          </p:nvPr>
        </p:nvSpPr>
        <p:spPr>
          <a:xfrm>
            <a:off x="304800" y="1219200"/>
            <a:ext cx="8229600" cy="5184648"/>
          </a:xfrm>
        </p:spPr>
        <p:txBody>
          <a:bodyPr/>
          <a:lstStyle/>
          <a:p>
            <a:r>
              <a:rPr lang="en-US" sz="2400" dirty="0" smtClean="0"/>
              <a:t>In </a:t>
            </a:r>
            <a:r>
              <a:rPr lang="en-US" sz="2400" dirty="0"/>
              <a:t>the preceding example, the annual net cash inflows are equal ($40,000 per year).</a:t>
            </a:r>
          </a:p>
          <a:p>
            <a:r>
              <a:rPr lang="en-US" sz="2400" dirty="0"/>
              <a:t>When the annual net cash inflows are not equal, the cash payback period is determined by adding the annual net cash inflows until the cumulative total equals the initial cost of the proposed investment.</a:t>
            </a:r>
          </a:p>
        </p:txBody>
      </p:sp>
    </p:spTree>
    <p:extLst>
      <p:ext uri="{BB962C8B-B14F-4D97-AF65-F5344CB8AC3E}">
        <p14:creationId xmlns:p14="http://schemas.microsoft.com/office/powerpoint/2010/main" val="313703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Cash Payback Method</a:t>
            </a:r>
            <a:br>
              <a:rPr lang="en-US" sz="3200" dirty="0"/>
            </a:br>
            <a:r>
              <a:rPr lang="en-US" sz="1800" dirty="0"/>
              <a:t>(slide 5 of 8)</a:t>
            </a:r>
            <a:endParaRPr lang="en-US" dirty="0"/>
          </a:p>
        </p:txBody>
      </p:sp>
      <p:sp>
        <p:nvSpPr>
          <p:cNvPr id="3" name="Content Placeholder 2"/>
          <p:cNvSpPr>
            <a:spLocks noGrp="1"/>
          </p:cNvSpPr>
          <p:nvPr>
            <p:ph idx="1"/>
          </p:nvPr>
        </p:nvSpPr>
        <p:spPr>
          <a:xfrm>
            <a:off x="304800" y="1216152"/>
            <a:ext cx="8001000" cy="5184648"/>
          </a:xfrm>
        </p:spPr>
        <p:txBody>
          <a:bodyPr/>
          <a:lstStyle/>
          <a:p>
            <a:pPr marL="285750" indent="-285750">
              <a:spcBef>
                <a:spcPts val="0"/>
              </a:spcBef>
            </a:pPr>
            <a:r>
              <a:rPr lang="en-US" sz="2400" dirty="0" smtClean="0"/>
              <a:t>Assume </a:t>
            </a:r>
            <a:r>
              <a:rPr lang="en-US" sz="2400" dirty="0"/>
              <a:t>that a proposed investment has an initial cost of $400,000. The annual and cumulative net cash inflows over the proposal’s six-year life are as follows:</a:t>
            </a:r>
          </a:p>
        </p:txBody>
      </p:sp>
      <p:pic>
        <p:nvPicPr>
          <p:cNvPr id="4" name="Picture 3" descr="On the left, a table is shown with three columns: Year, Net Cash Flow, and Cumulative Net Cash Flow. For year 1, net cash flow is $60,000 and cumulative net cash flow is $60,000. For year 2, net cash flow is $80,000 and cumulative net cash flow is $140,000. For year 3, net cash flow is $105,000 and cumulative net cash flow is $245,000. For year 4, net cash flow is $155,000 and cumulative net cash flow is $400,000. For year 5, net cash flow is $100,000 and cumulative net cash flow is $500,000. For year 6, net cash flow is $90,000 and cumulative net cash flow is $590,000." title="Cumulative Net Cash Flow for a Proposal"/>
          <p:cNvPicPr>
            <a:picLocks noChangeAspect="1"/>
          </p:cNvPicPr>
          <p:nvPr/>
        </p:nvPicPr>
        <p:blipFill>
          <a:blip r:embed="rId2"/>
          <a:stretch>
            <a:fillRect/>
          </a:stretch>
        </p:blipFill>
        <p:spPr>
          <a:xfrm>
            <a:off x="1087678" y="2819400"/>
            <a:ext cx="2995191" cy="2084589"/>
          </a:xfrm>
          <a:prstGeom prst="rect">
            <a:avLst/>
          </a:prstGeom>
        </p:spPr>
      </p:pic>
      <p:pic>
        <p:nvPicPr>
          <p:cNvPr id="5" name="Picture 4" descr="On the left, a table is shown with three columns: Year, Net Cash Flow, and Cumulative Net Cash Flow. For year 1, net cash flow is $60,000 and cumulative net cash flow is $60,000. For year 2, net cash flow is $80,000 and cumulative net cash flow is $140,000. For year 3, net cash flow is $105,000 and cumulative net cash flow is $245,000. For year 4, net cash flow is $155,000 and cumulative net cash flow is $400,000. For year 5, net cash flow is $100,000 and cumulative net cash flow is $500,000. For year 6, net cash flow is $90,000 and cumulative net cash flow is $590,000." title="Cumulative Net Cash Flow for a Proposal"/>
          <p:cNvPicPr>
            <a:picLocks noChangeAspect="1"/>
          </p:cNvPicPr>
          <p:nvPr/>
        </p:nvPicPr>
        <p:blipFill>
          <a:blip r:embed="rId3"/>
          <a:stretch>
            <a:fillRect/>
          </a:stretch>
        </p:blipFill>
        <p:spPr>
          <a:xfrm>
            <a:off x="4648200" y="2590800"/>
            <a:ext cx="3800607" cy="3215156"/>
          </a:xfrm>
          <a:prstGeom prst="rect">
            <a:avLst/>
          </a:prstGeom>
        </p:spPr>
      </p:pic>
    </p:spTree>
    <p:extLst>
      <p:ext uri="{BB962C8B-B14F-4D97-AF65-F5344CB8AC3E}">
        <p14:creationId xmlns:p14="http://schemas.microsoft.com/office/powerpoint/2010/main" val="334791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Cash Payback Method</a:t>
            </a:r>
            <a:br>
              <a:rPr lang="en-US" sz="3200" dirty="0"/>
            </a:br>
            <a:r>
              <a:rPr lang="en-US" sz="1800" dirty="0"/>
              <a:t>(slide 6 of 8)</a:t>
            </a:r>
            <a:endParaRPr lang="en-US" dirty="0"/>
          </a:p>
        </p:txBody>
      </p:sp>
      <p:sp>
        <p:nvSpPr>
          <p:cNvPr id="3" name="Content Placeholder 2"/>
          <p:cNvSpPr>
            <a:spLocks noGrp="1"/>
          </p:cNvSpPr>
          <p:nvPr>
            <p:ph idx="1"/>
          </p:nvPr>
        </p:nvSpPr>
        <p:spPr>
          <a:xfrm>
            <a:off x="304800" y="1216152"/>
            <a:ext cx="8001000" cy="5184648"/>
          </a:xfrm>
        </p:spPr>
        <p:txBody>
          <a:bodyPr/>
          <a:lstStyle/>
          <a:p>
            <a:r>
              <a:rPr lang="en-US" sz="2400" dirty="0" smtClean="0"/>
              <a:t>The </a:t>
            </a:r>
            <a:r>
              <a:rPr lang="en-US" sz="2400" dirty="0"/>
              <a:t>cumulative net cash flow at the end of Year 4 equals the initial cost of the investment, $400,000. Thus, the payback period is four years.</a:t>
            </a:r>
          </a:p>
        </p:txBody>
      </p:sp>
    </p:spTree>
    <p:extLst>
      <p:ext uri="{BB962C8B-B14F-4D97-AF65-F5344CB8AC3E}">
        <p14:creationId xmlns:p14="http://schemas.microsoft.com/office/powerpoint/2010/main" val="274443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Cash Payback Method</a:t>
            </a:r>
            <a:br>
              <a:rPr lang="en-US" sz="3200" dirty="0"/>
            </a:br>
            <a:r>
              <a:rPr lang="en-US" sz="1800" dirty="0"/>
              <a:t>(slide 7 of 8)</a:t>
            </a:r>
            <a:endParaRPr lang="en-US" dirty="0"/>
          </a:p>
        </p:txBody>
      </p:sp>
      <p:sp>
        <p:nvSpPr>
          <p:cNvPr id="3" name="Content Placeholder 2"/>
          <p:cNvSpPr>
            <a:spLocks noGrp="1"/>
          </p:cNvSpPr>
          <p:nvPr>
            <p:ph idx="1"/>
          </p:nvPr>
        </p:nvSpPr>
        <p:spPr>
          <a:xfrm>
            <a:off x="304800" y="1216152"/>
            <a:ext cx="8382000" cy="5184648"/>
          </a:xfrm>
        </p:spPr>
        <p:txBody>
          <a:bodyPr/>
          <a:lstStyle/>
          <a:p>
            <a:r>
              <a:rPr lang="en-US" dirty="0" smtClean="0"/>
              <a:t>A </a:t>
            </a:r>
            <a:r>
              <a:rPr lang="en-US" dirty="0"/>
              <a:t>short cash payback period is desirable.</a:t>
            </a:r>
          </a:p>
          <a:p>
            <a:pPr lvl="1"/>
            <a:r>
              <a:rPr lang="en-US" dirty="0"/>
              <a:t>This is because the sooner cash is recovered, the sooner it can be reinvested in other projects.</a:t>
            </a:r>
          </a:p>
          <a:p>
            <a:pPr lvl="1"/>
            <a:r>
              <a:rPr lang="en-US" dirty="0"/>
              <a:t>In addition, there is less chance of losses from changing economic or business conditions.</a:t>
            </a:r>
          </a:p>
          <a:p>
            <a:pPr lvl="1"/>
            <a:r>
              <a:rPr lang="en-US" dirty="0"/>
              <a:t>A short cash payback period is also desirable for quickly repaying any debt used to purchase the investment.</a:t>
            </a:r>
          </a:p>
        </p:txBody>
      </p:sp>
    </p:spTree>
    <p:extLst>
      <p:ext uri="{BB962C8B-B14F-4D97-AF65-F5344CB8AC3E}">
        <p14:creationId xmlns:p14="http://schemas.microsoft.com/office/powerpoint/2010/main" val="25705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Cash Payback Method</a:t>
            </a:r>
            <a:br>
              <a:rPr lang="en-US" sz="3200" dirty="0"/>
            </a:br>
            <a:r>
              <a:rPr lang="en-US" sz="1800" dirty="0"/>
              <a:t>(slide 8 of 8)</a:t>
            </a:r>
            <a:endParaRPr lang="en-US" dirty="0"/>
          </a:p>
        </p:txBody>
      </p:sp>
      <p:sp>
        <p:nvSpPr>
          <p:cNvPr id="3" name="Content Placeholder 2"/>
          <p:cNvSpPr>
            <a:spLocks noGrp="1"/>
          </p:cNvSpPr>
          <p:nvPr>
            <p:ph idx="1"/>
          </p:nvPr>
        </p:nvSpPr>
        <p:spPr>
          <a:xfrm>
            <a:off x="304800" y="1216152"/>
            <a:ext cx="8077200" cy="5184648"/>
          </a:xfrm>
        </p:spPr>
        <p:txBody>
          <a:bodyPr/>
          <a:lstStyle/>
          <a:p>
            <a:pPr>
              <a:spcBef>
                <a:spcPts val="0"/>
              </a:spcBef>
            </a:pPr>
            <a:r>
              <a:rPr lang="en-US" dirty="0" smtClean="0"/>
              <a:t>The </a:t>
            </a:r>
            <a:r>
              <a:rPr lang="en-US" dirty="0"/>
              <a:t>cash payback method has the following two advantages:</a:t>
            </a:r>
          </a:p>
          <a:p>
            <a:pPr lvl="1"/>
            <a:r>
              <a:rPr lang="en-US" dirty="0"/>
              <a:t>It is simple to use and understand.</a:t>
            </a:r>
          </a:p>
          <a:p>
            <a:pPr lvl="1"/>
            <a:r>
              <a:rPr lang="en-US" dirty="0"/>
              <a:t>It analyzes cash flows.</a:t>
            </a:r>
          </a:p>
          <a:p>
            <a:r>
              <a:rPr lang="en-US" dirty="0"/>
              <a:t>The cash payback method has the following two disadvantages:</a:t>
            </a:r>
          </a:p>
          <a:p>
            <a:pPr lvl="1"/>
            <a:r>
              <a:rPr lang="en-US" dirty="0"/>
              <a:t>It ignores cash flows occurring after the payback period.</a:t>
            </a:r>
          </a:p>
          <a:p>
            <a:pPr lvl="1"/>
            <a:r>
              <a:rPr lang="en-US" dirty="0"/>
              <a:t>It does not use present value concepts in valuing cash flows occurring in different periods.</a:t>
            </a:r>
          </a:p>
        </p:txBody>
      </p:sp>
    </p:spTree>
    <p:extLst>
      <p:ext uri="{BB962C8B-B14F-4D97-AF65-F5344CB8AC3E}">
        <p14:creationId xmlns:p14="http://schemas.microsoft.com/office/powerpoint/2010/main" val="86944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Learning Objectives</a:t>
            </a:r>
          </a:p>
        </p:txBody>
      </p:sp>
      <p:sp>
        <p:nvSpPr>
          <p:cNvPr id="3" name="Content Placeholder 2"/>
          <p:cNvSpPr>
            <a:spLocks noGrp="1"/>
          </p:cNvSpPr>
          <p:nvPr>
            <p:ph idx="1"/>
          </p:nvPr>
        </p:nvSpPr>
        <p:spPr>
          <a:xfrm>
            <a:off x="265176" y="1216152"/>
            <a:ext cx="8116824" cy="5184648"/>
          </a:xfrm>
        </p:spPr>
        <p:txBody>
          <a:bodyPr/>
          <a:lstStyle/>
          <a:p>
            <a:pPr marL="288925" indent="-288925"/>
            <a:r>
              <a:rPr lang="en-US" altLang="en-US" sz="2400" b="1" dirty="0">
                <a:solidFill>
                  <a:srgbClr val="00375D"/>
                </a:solidFill>
              </a:rPr>
              <a:t>Obj. 1</a:t>
            </a:r>
            <a:r>
              <a:rPr lang="en-US" altLang="en-US" sz="2400" dirty="0"/>
              <a:t>: </a:t>
            </a:r>
            <a:r>
              <a:rPr lang="en-US" sz="2400" dirty="0" smtClean="0"/>
              <a:t>Describe the </a:t>
            </a:r>
            <a:r>
              <a:rPr lang="en-US" sz="2400" dirty="0"/>
              <a:t>nature and importance of capital investment analysis.</a:t>
            </a:r>
          </a:p>
          <a:p>
            <a:pPr>
              <a:defRPr/>
            </a:pPr>
            <a:r>
              <a:rPr lang="en-US" altLang="en-US" sz="2400" b="1" dirty="0">
                <a:solidFill>
                  <a:srgbClr val="00375D"/>
                </a:solidFill>
              </a:rPr>
              <a:t>Obj. 2</a:t>
            </a:r>
            <a:r>
              <a:rPr lang="en-US" altLang="en-US" sz="2400" dirty="0"/>
              <a:t>: </a:t>
            </a:r>
            <a:r>
              <a:rPr lang="en-US" sz="2400" dirty="0"/>
              <a:t>Evaluate capital investment proposals, using the average rate of return and cash payback methods.</a:t>
            </a:r>
          </a:p>
          <a:p>
            <a:pPr fontAlgn="auto">
              <a:defRPr/>
            </a:pPr>
            <a:r>
              <a:rPr lang="en-US" altLang="en-US" sz="2400" b="1" dirty="0">
                <a:solidFill>
                  <a:srgbClr val="00375D"/>
                </a:solidFill>
              </a:rPr>
              <a:t>Obj. 3</a:t>
            </a:r>
            <a:r>
              <a:rPr lang="en-US" altLang="en-US" sz="2400" dirty="0"/>
              <a:t>:</a:t>
            </a:r>
            <a:r>
              <a:rPr lang="en-CA" altLang="en-US" sz="2400" dirty="0"/>
              <a:t> </a:t>
            </a:r>
            <a:r>
              <a:rPr lang="en-US" sz="2400" dirty="0"/>
              <a:t>Evaluate capital investment proposals, using the net present value and internal rate of return methods.</a:t>
            </a:r>
          </a:p>
          <a:p>
            <a:pPr fontAlgn="auto">
              <a:defRPr/>
            </a:pPr>
            <a:r>
              <a:rPr lang="en-US" altLang="en-US" sz="2400" b="1" dirty="0">
                <a:solidFill>
                  <a:srgbClr val="00375D"/>
                </a:solidFill>
              </a:rPr>
              <a:t>Obj. 4</a:t>
            </a:r>
            <a:r>
              <a:rPr lang="en-US" altLang="en-US" sz="2400" dirty="0"/>
              <a:t>: D</a:t>
            </a:r>
            <a:r>
              <a:rPr lang="en-US" sz="2400" dirty="0" smtClean="0"/>
              <a:t>escribe </a:t>
            </a:r>
            <a:r>
              <a:rPr lang="en-US" sz="2400" dirty="0"/>
              <a:t>factors that complicate capital investment analysis.</a:t>
            </a:r>
          </a:p>
          <a:p>
            <a:pPr fontAlgn="auto">
              <a:defRPr/>
            </a:pPr>
            <a:r>
              <a:rPr lang="en-US" altLang="en-US" sz="2400" b="1" dirty="0">
                <a:solidFill>
                  <a:srgbClr val="00375D"/>
                </a:solidFill>
              </a:rPr>
              <a:t>Obj. 5</a:t>
            </a:r>
            <a:r>
              <a:rPr lang="en-US" altLang="en-US" sz="2400" dirty="0" smtClean="0"/>
              <a:t>: </a:t>
            </a:r>
            <a:r>
              <a:rPr lang="en-US" sz="2400" dirty="0" smtClean="0"/>
              <a:t>Describe and diagram </a:t>
            </a:r>
            <a:r>
              <a:rPr lang="en-US" sz="2400" dirty="0"/>
              <a:t>the capital rationing process.</a:t>
            </a:r>
          </a:p>
          <a:p>
            <a:pPr fontAlgn="auto">
              <a:defRPr/>
            </a:pPr>
            <a:endParaRPr lang="en-US" sz="2400" dirty="0"/>
          </a:p>
          <a:p>
            <a:pPr marL="285750" indent="-285750">
              <a:spcBef>
                <a:spcPts val="600"/>
              </a:spcBef>
            </a:pPr>
            <a:endParaRPr lang="en-US" sz="2400" dirty="0"/>
          </a:p>
        </p:txBody>
      </p:sp>
    </p:spTree>
    <p:extLst>
      <p:ext uri="{BB962C8B-B14F-4D97-AF65-F5344CB8AC3E}">
        <p14:creationId xmlns:p14="http://schemas.microsoft.com/office/powerpoint/2010/main" val="43303376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533400"/>
          </a:xfrm>
        </p:spPr>
        <p:txBody>
          <a:bodyPr/>
          <a:lstStyle/>
          <a:p>
            <a:pPr marL="3771900" indent="-3771900">
              <a:tabLst>
                <a:tab pos="3770313" algn="l"/>
              </a:tabLst>
            </a:pPr>
            <a:r>
              <a:rPr lang="en-US" sz="2800" b="1" dirty="0">
                <a:solidFill>
                  <a:schemeClr val="bg1"/>
                </a:solidFill>
                <a:latin typeface="Arial" panose="020B0604020202020204" pitchFamily="34" charset="0"/>
                <a:cs typeface="Arial" panose="020B0604020202020204" pitchFamily="34" charset="0"/>
              </a:rPr>
              <a:t>Check Up Corner</a:t>
            </a:r>
            <a:r>
              <a:rPr lang="en-US" dirty="0">
                <a:latin typeface="Arial" panose="020B0604020202020204" pitchFamily="34" charset="0"/>
                <a:cs typeface="Arial" panose="020B0604020202020204" pitchFamily="34" charset="0"/>
              </a:rPr>
              <a:t>	</a:t>
            </a:r>
            <a:r>
              <a:rPr lang="en-US" sz="2800" baseline="50000" dirty="0">
                <a:latin typeface="Arial" panose="020B0604020202020204" pitchFamily="34" charset="0"/>
                <a:cs typeface="Arial" panose="020B0604020202020204" pitchFamily="34" charset="0"/>
              </a:rPr>
              <a:t/>
            </a:r>
            <a:br>
              <a:rPr lang="en-US" sz="2800" baseline="50000" dirty="0">
                <a:latin typeface="Arial" panose="020B0604020202020204" pitchFamily="34" charset="0"/>
                <a:cs typeface="Arial" panose="020B0604020202020204" pitchFamily="34" charset="0"/>
              </a:rPr>
            </a:br>
            <a:endParaRPr lang="en-US" sz="2800" baseline="50000" dirty="0">
              <a:latin typeface="Arial" panose="020B0604020202020204" pitchFamily="34" charset="0"/>
              <a:cs typeface="Arial" panose="020B0604020202020204" pitchFamily="34" charset="0"/>
            </a:endParaRPr>
          </a:p>
        </p:txBody>
      </p:sp>
      <p:sp>
        <p:nvSpPr>
          <p:cNvPr id="4" name="TextBox 3"/>
          <p:cNvSpPr txBox="1"/>
          <p:nvPr/>
        </p:nvSpPr>
        <p:spPr>
          <a:xfrm>
            <a:off x="3124200" y="347246"/>
            <a:ext cx="5867400" cy="338554"/>
          </a:xfrm>
          <a:prstGeom prst="rect">
            <a:avLst/>
          </a:prstGeom>
          <a:noFill/>
        </p:spPr>
        <p:txBody>
          <a:bodyPr wrap="square" rtlCol="0">
            <a:spAutoFit/>
          </a:bodyPr>
          <a:lstStyle/>
          <a:p>
            <a:pPr algn="r"/>
            <a:r>
              <a:rPr lang="en-CA" sz="1600" dirty="0">
                <a:solidFill>
                  <a:schemeClr val="tx2"/>
                </a:solidFill>
              </a:rPr>
              <a:t>Capital Investment Analysis Not Using Present Value</a:t>
            </a:r>
            <a:endParaRPr lang="en-US" sz="1600" dirty="0">
              <a:solidFill>
                <a:schemeClr val="tx2"/>
              </a:solidFill>
            </a:endParaRPr>
          </a:p>
        </p:txBody>
      </p:sp>
      <p:pic>
        <p:nvPicPr>
          <p:cNvPr id="5" name="Picture 4" descr="Tyme Manufacturing Inc. is evaluating a capital investment proposal for a new machine. The new machine has a cost of $230,000, an expected useful life of six years, and a residual value of $20,000. Information on expected annual revenues and expenses associated with the machine is presented in table form and includes:&#10;&#10;Revenue from machine, $125,000;&#10;Expenses of machine, other than depreciation, 75,000;&#10;Depreciation expense, 35,000.&#10;&#10;All revenues and expenses are in cash, except for depreciation expense. Determine the following:&#10;&#10;A. The average rate of return, and&#10;B. The cash payback period.&#10;&#10;Solution:&#10;A table with three columns shows a first column with sources of revenues and expenses, a second column labeled Income, and a third column labeled Cash Flow. Both of these amount columns comprise average annual amounts. The table entries are&#10;&#10;For Average Annual Income, Cash revenues from machine are $125,000; cash expenses from machine are negative 75,000; depreciation expense is negative 35,000 (amount underlined with a single rule); and average annual income is $15,000 (amount underlined with a double rule). &#10;&#10;For Average Annual Cash Flow, Cash revenues from machine are $125,000; cash expenses from machine are negative 75,000; depreciation expense is not included; and average annual net cash inflow per year is $50,000 (amount underlined with a double rule). A callout points to the empty placeholder box for depreciation and explains: Depreciation is not included in determining cash flow because it is a noncash expense. &#10;&#10;Part A: Average Rate of Return:&#10;Average Investment is calculated first. Average Investment is equal to the sum of Initial Cost plus Residual Value divided by 2. Substituting the problem data, the calculation is the sum of $230,000 plus $20,000 divided by 2, which is equal to $125,000.&#10;&#10;Next Average Rate of Return is calculated. Average rate of return is equal to Average Annual Income divided by Average Investment. Substituting the problem data, $15,000 is divided by $125,000 (calculated in the previous equation). An arrow points from the calculated average investment from the previous calculation to the denominator of the average rate of return calculation. The result is 12 percent.&#10;&#10;Part B: Cash Payback Period: &#10;Cash Payback Period equals Initial Cost over (or divided by) Annual Net Cash Inflow equals $230,000 over (or divided by) $50,000 equals 4.6 years.&#10;&#10;" title="Capital Investment Analysis Not Using Present Value"/>
          <p:cNvPicPr>
            <a:picLocks noChangeAspect="1"/>
          </p:cNvPicPr>
          <p:nvPr/>
        </p:nvPicPr>
        <p:blipFill>
          <a:blip r:embed="rId2"/>
          <a:stretch>
            <a:fillRect/>
          </a:stretch>
        </p:blipFill>
        <p:spPr>
          <a:xfrm>
            <a:off x="457200" y="1027331"/>
            <a:ext cx="7848600" cy="5161251"/>
          </a:xfrm>
          <a:prstGeom prst="rect">
            <a:avLst/>
          </a:prstGeom>
        </p:spPr>
      </p:pic>
    </p:spTree>
    <p:extLst>
      <p:ext uri="{BB962C8B-B14F-4D97-AF65-F5344CB8AC3E}">
        <p14:creationId xmlns:p14="http://schemas.microsoft.com/office/powerpoint/2010/main" val="127152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Methods Using Present Values</a:t>
            </a:r>
          </a:p>
        </p:txBody>
      </p:sp>
      <p:sp>
        <p:nvSpPr>
          <p:cNvPr id="3" name="Content Placeholder 2"/>
          <p:cNvSpPr>
            <a:spLocks noGrp="1"/>
          </p:cNvSpPr>
          <p:nvPr>
            <p:ph idx="1"/>
          </p:nvPr>
        </p:nvSpPr>
        <p:spPr>
          <a:xfrm>
            <a:off x="304800" y="1216152"/>
            <a:ext cx="7848600" cy="5184648"/>
          </a:xfrm>
        </p:spPr>
        <p:txBody>
          <a:bodyPr/>
          <a:lstStyle/>
          <a:p>
            <a:r>
              <a:rPr lang="en-US" dirty="0"/>
              <a:t>An investment in fixed assets may be viewed as purchasing a series of net cash flows over a period of time.</a:t>
            </a:r>
          </a:p>
          <a:p>
            <a:r>
              <a:rPr lang="en-US" dirty="0"/>
              <a:t>The timing of when the net cash flows will be received is important in determining the value of a proposed investment.</a:t>
            </a:r>
          </a:p>
          <a:p>
            <a:r>
              <a:rPr lang="en-US" dirty="0"/>
              <a:t>Present value methods use the amount and timing of the net cash flows in evaluating an investment.</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60843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of an Amount</a:t>
            </a:r>
            <a:br>
              <a:rPr lang="en-US" sz="2400" dirty="0"/>
            </a:br>
            <a:r>
              <a:rPr lang="en-US" sz="1800" dirty="0"/>
              <a:t>(slide 1 of 3)</a:t>
            </a:r>
            <a:endParaRPr lang="en-US" dirty="0"/>
          </a:p>
        </p:txBody>
      </p:sp>
      <p:sp>
        <p:nvSpPr>
          <p:cNvPr id="3" name="Content Placeholder 2"/>
          <p:cNvSpPr>
            <a:spLocks noGrp="1"/>
          </p:cNvSpPr>
          <p:nvPr>
            <p:ph idx="1"/>
          </p:nvPr>
        </p:nvSpPr>
        <p:spPr>
          <a:xfrm>
            <a:off x="304800" y="1219200"/>
            <a:ext cx="8686800" cy="5184648"/>
          </a:xfrm>
        </p:spPr>
        <p:txBody>
          <a:bodyPr/>
          <a:lstStyle/>
          <a:p>
            <a:r>
              <a:rPr lang="en-US" dirty="0" smtClean="0"/>
              <a:t>Assume </a:t>
            </a:r>
            <a:r>
              <a:rPr lang="en-US" dirty="0"/>
              <a:t>that you have $1 to invest as follows: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5" name="Picture 4" descr="The assumptions used in the Exhibit are: Amount to be invested is $1; Period to be invested is 3 years; and Interest rate is 12%." title="Data assumptions for Exhibit 1"/>
          <p:cNvPicPr>
            <a:picLocks noChangeAspect="1"/>
          </p:cNvPicPr>
          <p:nvPr/>
        </p:nvPicPr>
        <p:blipFill>
          <a:blip r:embed="rId2"/>
          <a:stretch>
            <a:fillRect/>
          </a:stretch>
        </p:blipFill>
        <p:spPr>
          <a:xfrm>
            <a:off x="3067429" y="1981200"/>
            <a:ext cx="2799971" cy="750570"/>
          </a:xfrm>
          <a:prstGeom prst="rect">
            <a:avLst/>
          </a:prstGeom>
        </p:spPr>
      </p:pic>
    </p:spTree>
    <p:extLst>
      <p:ext uri="{BB962C8B-B14F-4D97-AF65-F5344CB8AC3E}">
        <p14:creationId xmlns:p14="http://schemas.microsoft.com/office/powerpoint/2010/main" val="77010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of an Amount</a:t>
            </a:r>
            <a:br>
              <a:rPr lang="en-US" sz="2400" dirty="0"/>
            </a:br>
            <a:r>
              <a:rPr lang="en-US" sz="1800" dirty="0"/>
              <a:t>(slide 2 of 3)</a:t>
            </a:r>
            <a:endParaRPr lang="en-US" dirty="0"/>
          </a:p>
        </p:txBody>
      </p:sp>
      <p:sp>
        <p:nvSpPr>
          <p:cNvPr id="3" name="Content Placeholder 2"/>
          <p:cNvSpPr>
            <a:spLocks noGrp="1"/>
          </p:cNvSpPr>
          <p:nvPr>
            <p:ph idx="1"/>
          </p:nvPr>
        </p:nvSpPr>
        <p:spPr>
          <a:xfrm>
            <a:off x="304800" y="1216152"/>
            <a:ext cx="8229600" cy="5184648"/>
          </a:xfrm>
        </p:spPr>
        <p:txBody>
          <a:bodyPr/>
          <a:lstStyle/>
          <a:p>
            <a:pPr>
              <a:spcBef>
                <a:spcPts val="0"/>
              </a:spcBef>
            </a:pPr>
            <a:r>
              <a:rPr lang="en-US" dirty="0" smtClean="0"/>
              <a:t>After </a:t>
            </a:r>
            <a:r>
              <a:rPr lang="en-US" dirty="0"/>
              <a:t>one year, the $1 earns interest of $0.12 ($1 × 12%) and, thus, will grow to $1.12 ($1 × 1.12).</a:t>
            </a:r>
          </a:p>
          <a:p>
            <a:r>
              <a:rPr lang="en-US" dirty="0"/>
              <a:t>In the second year, the $1.12 earns 12% interest of $0.134 ($1.12 × 12%) and, thus, will grow to $1.254 ($1.12 × $1.12) by the end of the second year.</a:t>
            </a:r>
          </a:p>
          <a:p>
            <a:r>
              <a:rPr lang="en-US" dirty="0"/>
              <a:t>By the end of the third year, your $1 investment will grow to $1.404.</a:t>
            </a:r>
          </a:p>
          <a:p>
            <a:pPr marL="0" indent="0" algn="ctr">
              <a:buNone/>
            </a:pPr>
            <a:r>
              <a:rPr lang="en-US" i="1" dirty="0" smtClean="0"/>
              <a:t>This </a:t>
            </a:r>
            <a:r>
              <a:rPr lang="en-US" i="1" dirty="0"/>
              <a:t>process of interest earning interest is called compounding.</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669061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a:t>Compound Amount of $1 </a:t>
            </a:r>
            <a:br>
              <a:rPr lang="en-US" dirty="0"/>
            </a:br>
            <a:r>
              <a:rPr lang="en-US" dirty="0"/>
              <a:t>for Three Periods at 12%</a:t>
            </a:r>
          </a:p>
        </p:txBody>
      </p:sp>
      <p:pic>
        <p:nvPicPr>
          <p:cNvPr id="3" name="Picture 2"/>
          <p:cNvPicPr>
            <a:picLocks noChangeAspect="1"/>
          </p:cNvPicPr>
          <p:nvPr/>
        </p:nvPicPr>
        <p:blipFill>
          <a:blip r:embed="rId3"/>
          <a:stretch>
            <a:fillRect/>
          </a:stretch>
        </p:blipFill>
        <p:spPr>
          <a:xfrm>
            <a:off x="4521200" y="3397312"/>
            <a:ext cx="101600" cy="63375"/>
          </a:xfrm>
          <a:prstGeom prst="rect">
            <a:avLst/>
          </a:prstGeom>
        </p:spPr>
      </p:pic>
      <p:pic>
        <p:nvPicPr>
          <p:cNvPr id="4" name="Picture 3" descr="A line plotting the compound amount is shown with graphics. At the first point, a calendar shows January 1, Year 1. The dollar amount is $1. An arrow labeled $1.00 times 1.12 points from here to the next point, at calendar date December 31, Year 1, $1.12. An arrow labeled $1.12 times 1.12 points from here to the next point, at calendar date December 31, Year 2, $1.254. An arrow labeled $1.254 times 1.12 points from here to the last point, at calendar date December 31, Year 3, $1.404.&#10;&#10;" title="Compound Amount of $1 for Three Periods at 12%"/>
          <p:cNvPicPr>
            <a:picLocks noChangeAspect="1"/>
          </p:cNvPicPr>
          <p:nvPr/>
        </p:nvPicPr>
        <p:blipFill>
          <a:blip r:embed="rId4"/>
          <a:stretch>
            <a:fillRect/>
          </a:stretch>
        </p:blipFill>
        <p:spPr>
          <a:xfrm>
            <a:off x="914400" y="2133600"/>
            <a:ext cx="7763978" cy="2514600"/>
          </a:xfrm>
          <a:prstGeom prst="rect">
            <a:avLst/>
          </a:prstGeom>
        </p:spPr>
      </p:pic>
    </p:spTree>
    <p:extLst>
      <p:ext uri="{BB962C8B-B14F-4D97-AF65-F5344CB8AC3E}">
        <p14:creationId xmlns:p14="http://schemas.microsoft.com/office/powerpoint/2010/main" val="136922417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of an Amount</a:t>
            </a:r>
            <a:br>
              <a:rPr lang="en-US" sz="2400" dirty="0"/>
            </a:br>
            <a:r>
              <a:rPr lang="en-US" sz="1800" dirty="0"/>
              <a:t>(slide 3 of 3)</a:t>
            </a:r>
            <a:endParaRPr lang="en-US" dirty="0"/>
          </a:p>
        </p:txBody>
      </p:sp>
      <p:sp>
        <p:nvSpPr>
          <p:cNvPr id="3" name="Content Placeholder 2"/>
          <p:cNvSpPr>
            <a:spLocks noGrp="1"/>
          </p:cNvSpPr>
          <p:nvPr>
            <p:ph idx="1"/>
          </p:nvPr>
        </p:nvSpPr>
        <p:spPr>
          <a:xfrm>
            <a:off x="304800" y="1216152"/>
            <a:ext cx="8458200" cy="5184648"/>
          </a:xfrm>
        </p:spPr>
        <p:txBody>
          <a:bodyPr/>
          <a:lstStyle/>
          <a:p>
            <a:pPr marL="0" indent="0" algn="ctr">
              <a:buNone/>
            </a:pPr>
            <a:r>
              <a:rPr lang="en-US" i="1" dirty="0" smtClean="0"/>
              <a:t>On </a:t>
            </a:r>
            <a:r>
              <a:rPr lang="en-US" i="1" dirty="0"/>
              <a:t>January 1, 2016, what is the present value of $1.404 to be received on December 31, 2018?</a:t>
            </a:r>
          </a:p>
          <a:p>
            <a:pPr marL="0" indent="0" algn="ctr">
              <a:buNone/>
            </a:pPr>
            <a:endParaRPr lang="en-US" i="1" dirty="0"/>
          </a:p>
          <a:p>
            <a:pPr marL="0" indent="0" algn="ctr">
              <a:buNone/>
            </a:pPr>
            <a:r>
              <a:rPr lang="en-US" dirty="0"/>
              <a:t>The partial present value of $1 table on the next slide indicates that the present value of $1 to be received in three years with earnings compounded at the rate of 12% per year is 0.712.</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348090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a:t>Partial Present Value of $1 Table</a:t>
            </a:r>
          </a:p>
        </p:txBody>
      </p:sp>
      <p:pic>
        <p:nvPicPr>
          <p:cNvPr id="3" name="Picture 2"/>
          <p:cNvPicPr>
            <a:picLocks noChangeAspect="1"/>
          </p:cNvPicPr>
          <p:nvPr/>
        </p:nvPicPr>
        <p:blipFill>
          <a:blip r:embed="rId3"/>
          <a:stretch>
            <a:fillRect/>
          </a:stretch>
        </p:blipFill>
        <p:spPr>
          <a:xfrm>
            <a:off x="4521200" y="3397312"/>
            <a:ext cx="101600" cy="63375"/>
          </a:xfrm>
          <a:prstGeom prst="rect">
            <a:avLst/>
          </a:prstGeom>
        </p:spPr>
      </p:pic>
      <p:pic>
        <p:nvPicPr>
          <p:cNvPr id="5" name="Picture 4" descr="A table is shown with the title, Present Value of $1 at Compound Interest. The columns are labeled: Year, 6%, 10%, 12%, 15%, and 20%. For year 1, 6% is 0.943; 10% is 0.909; 12% is 0.893; 15% is 0.870; and 20% is 0.833. For year 2, 6% is 0.890; 10% is 0.826; 12% is 0.797; 15% is 0.756; and 20% is 0.694. For year 3, 6% is 0.840; 10% is 0.751; 12% is 0.712; 15% is 0.658; and 20% is 0.579. In this row, at 12%, 0.712 is highlighted. For year 4, 6% is 0.792; 10% is 0.683; 12% is 0.636; 15% is 0.572; and 20% is 0.482. For year 5, 6% is 0.747; 10% is 0.621; 12% is 0.567; 15% is 0.497; and 20% is 0.402. For year 6, 6% is 0.705; 10% is 0.564; 12% is 0.507; 15% is 0.432; and 20% is 0.335. For year 7, 6% is 0.665; 10% is 0.513; 12% is 0.452; 15% is 0.376; and 20% is 0.279. For year 8, 6% is 0.627; 10% is 0.467; 12% is 0.404; 15% is 0.327; and 20% is 0.233. For year 9, 6% is 0.592; 10% is 0.424; 12% is 0.361; 15% is 0.284; and 20% is 0.194. For year 10, 6% is 0.558; 10% is 0.386; 12% is 0.322; 15% is 0.247; and 20% is 0.162.&#10;&#10;" title="Partial Present Value of $1 Table"/>
          <p:cNvPicPr>
            <a:picLocks noChangeAspect="1"/>
          </p:cNvPicPr>
          <p:nvPr/>
        </p:nvPicPr>
        <p:blipFill>
          <a:blip r:embed="rId4"/>
          <a:stretch>
            <a:fillRect/>
          </a:stretch>
        </p:blipFill>
        <p:spPr>
          <a:xfrm>
            <a:off x="762000" y="1828800"/>
            <a:ext cx="7620000" cy="3200400"/>
          </a:xfrm>
          <a:prstGeom prst="rect">
            <a:avLst/>
          </a:prstGeom>
        </p:spPr>
      </p:pic>
    </p:spTree>
    <p:extLst>
      <p:ext uri="{BB962C8B-B14F-4D97-AF65-F5344CB8AC3E}">
        <p14:creationId xmlns:p14="http://schemas.microsoft.com/office/powerpoint/2010/main" val="71370564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a:t>Present Value of an Amount of $1.404</a:t>
            </a:r>
          </a:p>
        </p:txBody>
      </p:sp>
      <p:pic>
        <p:nvPicPr>
          <p:cNvPr id="3" name="Picture 2"/>
          <p:cNvPicPr>
            <a:picLocks noChangeAspect="1"/>
          </p:cNvPicPr>
          <p:nvPr/>
        </p:nvPicPr>
        <p:blipFill>
          <a:blip r:embed="rId3"/>
          <a:stretch>
            <a:fillRect/>
          </a:stretch>
        </p:blipFill>
        <p:spPr>
          <a:xfrm>
            <a:off x="4521200" y="3397312"/>
            <a:ext cx="101600" cy="63375"/>
          </a:xfrm>
          <a:prstGeom prst="rect">
            <a:avLst/>
          </a:prstGeom>
        </p:spPr>
      </p:pic>
      <p:pic>
        <p:nvPicPr>
          <p:cNvPr id="4" name="Picture 3" descr="A timeline is shown with four dates: January 1, Year 1; December 31, Year 1; December 31, Year 2; and December 31, Year 3. A label at January 1, Year 1, reads Present value of amount. The final point on the line, December 31, Year 3, is labeled $1.404. Below this is a graphic of a dollar and an arrow pointing left to an equation under the timeline: $1.404 times 0.712. An arrow points left from here to the total, $1.00, set under the first point, January 1, Year 1." title="Present Value of an Amount of $1.404"/>
          <p:cNvPicPr>
            <a:picLocks noChangeAspect="1"/>
          </p:cNvPicPr>
          <p:nvPr/>
        </p:nvPicPr>
        <p:blipFill>
          <a:blip r:embed="rId4"/>
          <a:stretch>
            <a:fillRect/>
          </a:stretch>
        </p:blipFill>
        <p:spPr>
          <a:xfrm>
            <a:off x="968089" y="2286000"/>
            <a:ext cx="6575711" cy="2362200"/>
          </a:xfrm>
          <a:prstGeom prst="rect">
            <a:avLst/>
          </a:prstGeom>
        </p:spPr>
      </p:pic>
    </p:spTree>
    <p:extLst>
      <p:ext uri="{BB962C8B-B14F-4D97-AF65-F5344CB8AC3E}">
        <p14:creationId xmlns:p14="http://schemas.microsoft.com/office/powerpoint/2010/main" val="291887055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a:t>Present Value of a $100 Amount </a:t>
            </a:r>
            <a:br>
              <a:rPr lang="en-US" dirty="0"/>
            </a:br>
            <a:r>
              <a:rPr lang="en-US" dirty="0"/>
              <a:t>for Five Consecutive Periods</a:t>
            </a:r>
          </a:p>
        </p:txBody>
      </p:sp>
      <p:pic>
        <p:nvPicPr>
          <p:cNvPr id="3" name="Picture 2"/>
          <p:cNvPicPr>
            <a:picLocks noChangeAspect="1"/>
          </p:cNvPicPr>
          <p:nvPr/>
        </p:nvPicPr>
        <p:blipFill>
          <a:blip r:embed="rId3"/>
          <a:stretch>
            <a:fillRect/>
          </a:stretch>
        </p:blipFill>
        <p:spPr>
          <a:xfrm>
            <a:off x="4521200" y="3397312"/>
            <a:ext cx="101600" cy="63375"/>
          </a:xfrm>
          <a:prstGeom prst="rect">
            <a:avLst/>
          </a:prstGeom>
        </p:spPr>
      </p:pic>
      <p:pic>
        <p:nvPicPr>
          <p:cNvPr id="4" name="Picture 3" descr="A timeline is shown with six dates: January 1, Year 1; December 31, Year 1; December 31, Year 2; December 31, Year 3; December 31, Year 4; and December 31, Year 5. The first point, at January 1, Year 1, is labeled Present value of amount. The next point, at December 31, Year 1, is labeled $100. An arrow labeled $100 times 0.893 points left to a total of $89.30 under present value of amount. The next point, at December 31, Year 2, is labeled $100. An arrow labeled $100 times 0.797 points left to a total of $79.70 under present value of amount. The next point, at December 31, Year 3, is labeled $100. An arrow labeled $100 times 0.712 points left to a total of $71.20 under present value of amount. The next point, at December 31, Year 4, is labeled $100. An arrow labeled $100 times 0.636 points left to a total of $63.60 under present value of amount. The next point, at December 31, Year 5, is labeled $100. An arrow labeled $100 times 0.567 points left to a total of $56.70 under present value of amount. There are single rules under $100 times 0.567 and $56.70. Under $56.70 is the total $360.50, underscored with a double rule. Under $100 times 0.567 is the total $100 times 3.605, underscored with a double rule." title="Present Value of a $100 Amount for Five Consecu-tive Periods"/>
          <p:cNvPicPr>
            <a:picLocks noChangeAspect="1"/>
          </p:cNvPicPr>
          <p:nvPr/>
        </p:nvPicPr>
        <p:blipFill>
          <a:blip r:embed="rId4"/>
          <a:stretch>
            <a:fillRect/>
          </a:stretch>
        </p:blipFill>
        <p:spPr>
          <a:xfrm>
            <a:off x="1066800" y="1676400"/>
            <a:ext cx="7010400" cy="4199736"/>
          </a:xfrm>
          <a:prstGeom prst="rect">
            <a:avLst/>
          </a:prstGeom>
        </p:spPr>
      </p:pic>
    </p:spTree>
    <p:extLst>
      <p:ext uri="{BB962C8B-B14F-4D97-AF65-F5344CB8AC3E}">
        <p14:creationId xmlns:p14="http://schemas.microsoft.com/office/powerpoint/2010/main" val="12649858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Net Present Value Method and Index</a:t>
            </a:r>
          </a:p>
        </p:txBody>
      </p:sp>
      <p:sp>
        <p:nvSpPr>
          <p:cNvPr id="3" name="Content Placeholder 2"/>
          <p:cNvSpPr>
            <a:spLocks noGrp="1"/>
          </p:cNvSpPr>
          <p:nvPr>
            <p:ph idx="1"/>
          </p:nvPr>
        </p:nvSpPr>
        <p:spPr>
          <a:xfrm>
            <a:off x="304800" y="1216152"/>
            <a:ext cx="8153400" cy="5184648"/>
          </a:xfrm>
        </p:spPr>
        <p:txBody>
          <a:bodyPr/>
          <a:lstStyle/>
          <a:p>
            <a:r>
              <a:rPr lang="en-US" dirty="0" smtClean="0"/>
              <a:t>The </a:t>
            </a:r>
            <a:r>
              <a:rPr lang="en-US" dirty="0"/>
              <a:t>net present value method and present value index are often used in combination.</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34106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Nature of Capital Investment Analysis</a:t>
            </a:r>
            <a:br>
              <a:rPr lang="en-US" sz="3200" dirty="0"/>
            </a:br>
            <a:r>
              <a:rPr lang="en-US" sz="1800" dirty="0"/>
              <a:t>(slide 1 of 3)</a:t>
            </a:r>
          </a:p>
        </p:txBody>
      </p:sp>
      <p:sp>
        <p:nvSpPr>
          <p:cNvPr id="3" name="Content Placeholder 2"/>
          <p:cNvSpPr>
            <a:spLocks noGrp="1"/>
          </p:cNvSpPr>
          <p:nvPr>
            <p:ph idx="1"/>
          </p:nvPr>
        </p:nvSpPr>
        <p:spPr>
          <a:xfrm>
            <a:off x="304800" y="1216152"/>
            <a:ext cx="8534400" cy="4498848"/>
          </a:xfrm>
        </p:spPr>
        <p:txBody>
          <a:bodyPr/>
          <a:lstStyle/>
          <a:p>
            <a:r>
              <a:rPr lang="en-US" dirty="0"/>
              <a:t>Companies use capital investment analysis to evaluate long-term investments.</a:t>
            </a:r>
          </a:p>
          <a:p>
            <a:pPr lvl="1"/>
            <a:r>
              <a:rPr lang="en-US" b="1" dirty="0">
                <a:solidFill>
                  <a:schemeClr val="accent2"/>
                </a:solidFill>
              </a:rPr>
              <a:t>Capital investment analysis </a:t>
            </a:r>
            <a:r>
              <a:rPr lang="en-US" dirty="0"/>
              <a:t>(or capital budgeting) is the process by which management plans, evaluates, and controls investments in fixed assets.</a:t>
            </a:r>
          </a:p>
        </p:txBody>
      </p:sp>
    </p:spTree>
    <p:extLst>
      <p:ext uri="{BB962C8B-B14F-4D97-AF65-F5344CB8AC3E}">
        <p14:creationId xmlns:p14="http://schemas.microsoft.com/office/powerpoint/2010/main" val="237659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Net Present Value Method</a:t>
            </a:r>
            <a:br>
              <a:rPr lang="en-US" sz="2400" dirty="0"/>
            </a:br>
            <a:r>
              <a:rPr lang="en-US" sz="1800" dirty="0"/>
              <a:t>(slide 1 of 6)</a:t>
            </a:r>
            <a:endParaRPr lang="en-US" dirty="0"/>
          </a:p>
        </p:txBody>
      </p:sp>
      <p:sp>
        <p:nvSpPr>
          <p:cNvPr id="3" name="Content Placeholder 2"/>
          <p:cNvSpPr>
            <a:spLocks noGrp="1"/>
          </p:cNvSpPr>
          <p:nvPr>
            <p:ph idx="1"/>
          </p:nvPr>
        </p:nvSpPr>
        <p:spPr>
          <a:xfrm>
            <a:off x="304800" y="1216152"/>
            <a:ext cx="7772400" cy="5184648"/>
          </a:xfrm>
        </p:spPr>
        <p:txBody>
          <a:bodyPr/>
          <a:lstStyle/>
          <a:p>
            <a:r>
              <a:rPr lang="en-US" dirty="0" smtClean="0"/>
              <a:t>The </a:t>
            </a:r>
            <a:r>
              <a:rPr lang="en-US" b="1" dirty="0">
                <a:solidFill>
                  <a:schemeClr val="accent2"/>
                </a:solidFill>
              </a:rPr>
              <a:t>net present value method</a:t>
            </a:r>
            <a:r>
              <a:rPr lang="en-US" dirty="0">
                <a:solidFill>
                  <a:schemeClr val="accent2"/>
                </a:solidFill>
              </a:rPr>
              <a:t> </a:t>
            </a:r>
            <a:r>
              <a:rPr lang="en-US" dirty="0"/>
              <a:t>compares the amount to be invested with the present value of the net cash inflows. </a:t>
            </a:r>
          </a:p>
          <a:p>
            <a:pPr lvl="1"/>
            <a:r>
              <a:rPr lang="en-US" dirty="0"/>
              <a:t>It is sometimes called the discounted cash flow method.</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2170976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Net Present Value Method</a:t>
            </a:r>
            <a:br>
              <a:rPr lang="en-US" sz="2400" dirty="0"/>
            </a:br>
            <a:r>
              <a:rPr lang="en-US" sz="1800" dirty="0"/>
              <a:t>(slide 2 of 6)</a:t>
            </a:r>
            <a:endParaRPr lang="en-US" dirty="0"/>
          </a:p>
        </p:txBody>
      </p:sp>
      <p:sp>
        <p:nvSpPr>
          <p:cNvPr id="3" name="Content Placeholder 2"/>
          <p:cNvSpPr>
            <a:spLocks noGrp="1"/>
          </p:cNvSpPr>
          <p:nvPr>
            <p:ph idx="1"/>
          </p:nvPr>
        </p:nvSpPr>
        <p:spPr>
          <a:xfrm>
            <a:off x="304800" y="1216152"/>
            <a:ext cx="8305800" cy="5184648"/>
          </a:xfrm>
        </p:spPr>
        <p:txBody>
          <a:bodyPr/>
          <a:lstStyle/>
          <a:p>
            <a:pPr>
              <a:spcBef>
                <a:spcPts val="0"/>
              </a:spcBef>
            </a:pPr>
            <a:r>
              <a:rPr lang="en-US" dirty="0" smtClean="0"/>
              <a:t>The </a:t>
            </a:r>
            <a:r>
              <a:rPr lang="en-US" dirty="0"/>
              <a:t>interest rate (return) used in net present value analysis is the company’s minimum desired rate of return. </a:t>
            </a:r>
          </a:p>
          <a:p>
            <a:pPr lvl="1"/>
            <a:r>
              <a:rPr lang="en-US" dirty="0"/>
              <a:t>This rate, sometimes termed the hurdle rate, is based on such factors as the purpose of the investment and the cost of obtaining funds for the investment. </a:t>
            </a:r>
          </a:p>
          <a:p>
            <a:r>
              <a:rPr lang="en-US" dirty="0"/>
              <a:t>If the present value of the cash inflows equals or exceeds the amount to be invested, the proposal is desirable.</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298669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Net Present Value Method</a:t>
            </a:r>
            <a:br>
              <a:rPr lang="en-US" sz="2400" dirty="0"/>
            </a:br>
            <a:r>
              <a:rPr lang="en-US" sz="1800" dirty="0"/>
              <a:t>(slide 3 of 6)</a:t>
            </a:r>
            <a:endParaRPr lang="en-US" dirty="0"/>
          </a:p>
        </p:txBody>
      </p:sp>
      <p:sp>
        <p:nvSpPr>
          <p:cNvPr id="3" name="Content Placeholder 2"/>
          <p:cNvSpPr>
            <a:spLocks noGrp="1"/>
          </p:cNvSpPr>
          <p:nvPr>
            <p:ph idx="1"/>
          </p:nvPr>
        </p:nvSpPr>
        <p:spPr>
          <a:xfrm>
            <a:off x="304800" y="1216152"/>
            <a:ext cx="8686800" cy="5184648"/>
          </a:xfrm>
        </p:spPr>
        <p:txBody>
          <a:bodyPr/>
          <a:lstStyle/>
          <a:p>
            <a:r>
              <a:rPr lang="en-US" dirty="0" smtClean="0"/>
              <a:t>Assume </a:t>
            </a:r>
            <a:r>
              <a:rPr lang="en-US" dirty="0"/>
              <a:t>the following data for a proposed investment in new equipment:</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5" name="Picture 4" descr="The data is listed. Cost of new equipment is $200,000. Expected useful life is 5 years. Minimum desired rate of return is 10%. The next section is expected cash flows to be received each year. The first line of the section is year 1, $70,000. The next line is year 2, 60,000. The next line is year 3, 50,000. The next line is year 4, 40,000. The next line is year 5, 40,000. There is a single rule under 40,000. The last line is total expected cash flows, $260,000. There is a double rule under $260,000." title="Net Present Value Method"/>
          <p:cNvPicPr>
            <a:picLocks noChangeAspect="1"/>
          </p:cNvPicPr>
          <p:nvPr/>
        </p:nvPicPr>
        <p:blipFill>
          <a:blip r:embed="rId2"/>
          <a:stretch>
            <a:fillRect/>
          </a:stretch>
        </p:blipFill>
        <p:spPr>
          <a:xfrm>
            <a:off x="1828800" y="2362200"/>
            <a:ext cx="5047572" cy="2528562"/>
          </a:xfrm>
          <a:prstGeom prst="rect">
            <a:avLst/>
          </a:prstGeom>
        </p:spPr>
      </p:pic>
    </p:spTree>
    <p:extLst>
      <p:ext uri="{BB962C8B-B14F-4D97-AF65-F5344CB8AC3E}">
        <p14:creationId xmlns:p14="http://schemas.microsoft.com/office/powerpoint/2010/main" val="1889416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a:t>Partial Present Value of $1 Table</a:t>
            </a:r>
          </a:p>
        </p:txBody>
      </p:sp>
      <p:pic>
        <p:nvPicPr>
          <p:cNvPr id="3" name="Picture 2"/>
          <p:cNvPicPr>
            <a:picLocks noChangeAspect="1"/>
          </p:cNvPicPr>
          <p:nvPr/>
        </p:nvPicPr>
        <p:blipFill>
          <a:blip r:embed="rId2"/>
          <a:stretch>
            <a:fillRect/>
          </a:stretch>
        </p:blipFill>
        <p:spPr>
          <a:xfrm>
            <a:off x="4521200" y="3397312"/>
            <a:ext cx="101600" cy="63375"/>
          </a:xfrm>
          <a:prstGeom prst="rect">
            <a:avLst/>
          </a:prstGeom>
        </p:spPr>
      </p:pic>
      <p:pic>
        <p:nvPicPr>
          <p:cNvPr id="5" name="Picture 4" descr="A table is shown with the title, Present Value of $1 at Compound Interest. The columns are labeled: Year, 6%, 10%, 12%, 15%, and 20%. For year 1, 6% is 0.943; 10% is 0.909; 12% is 0.893; 15% is 0.870; and 20% is 0.833. For year 2, 6% is 0.890; 10% is 0.826; 12% is 0.797; 15% is 0.756; and 20% is 0.694. For year 3, 6% is 0.840; 10% is 0.751; 12% is 0.712; 15% is 0.658; and 20% is 0.579. In this row, at 12%, 0.712 is highlighted. For year 4, 6% is 0.792; 10% is 0.683; 12% is 0.636; 15% is 0.572; and 20% is 0.482. For year 5, 6% is 0.747; 10% is 0.621; 12% is 0.567; 15% is 0.497; and 20% is 0.402. For year 6, 6% is 0.705; 10% is 0.564; 12% is 0.507; 15% is 0.432; and 20% is 0.335. For year 7, 6% is 0.665; 10% is 0.513; 12% is 0.452; 15% is 0.376; and 20% is 0.279. For year 8, 6% is 0.627; 10% is 0.467; 12% is 0.404; 15% is 0.327; and 20% is 0.233. For year 9, 6% is 0.592; 10% is 0.424; 12% is 0.361; 15% is 0.284; and 20% is 0.194. For year 10, 6% is 0.558; 10% is 0.386; 12% is 0.322; 15% is 0.247; and 20% is 0.162.&#10;&#10;" title="Partial Present Value of $1 Table"/>
          <p:cNvPicPr>
            <a:picLocks noChangeAspect="1"/>
          </p:cNvPicPr>
          <p:nvPr/>
        </p:nvPicPr>
        <p:blipFill>
          <a:blip r:embed="rId3"/>
          <a:stretch>
            <a:fillRect/>
          </a:stretch>
        </p:blipFill>
        <p:spPr>
          <a:xfrm>
            <a:off x="762000" y="1828800"/>
            <a:ext cx="7620000" cy="3200400"/>
          </a:xfrm>
          <a:prstGeom prst="rect">
            <a:avLst/>
          </a:prstGeom>
        </p:spPr>
      </p:pic>
    </p:spTree>
    <p:extLst>
      <p:ext uri="{BB962C8B-B14F-4D97-AF65-F5344CB8AC3E}">
        <p14:creationId xmlns:p14="http://schemas.microsoft.com/office/powerpoint/2010/main" val="306398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Net Present Value Method</a:t>
            </a:r>
            <a:br>
              <a:rPr lang="en-US" sz="2400" dirty="0"/>
            </a:br>
            <a:r>
              <a:rPr lang="en-US" sz="1800" dirty="0"/>
              <a:t>(slide 4 of 6)</a:t>
            </a:r>
            <a:endParaRPr lang="en-US" dirty="0"/>
          </a:p>
        </p:txBody>
      </p:sp>
      <p:sp>
        <p:nvSpPr>
          <p:cNvPr id="3" name="Content Placeholder 2"/>
          <p:cNvSpPr>
            <a:spLocks noGrp="1"/>
          </p:cNvSpPr>
          <p:nvPr>
            <p:ph idx="1"/>
          </p:nvPr>
        </p:nvSpPr>
        <p:spPr>
          <a:xfrm>
            <a:off x="304800" y="1216152"/>
            <a:ext cx="8153400" cy="5184648"/>
          </a:xfrm>
        </p:spPr>
        <p:txBody>
          <a:bodyPr/>
          <a:lstStyle/>
          <a:p>
            <a:pPr>
              <a:spcBef>
                <a:spcPts val="0"/>
              </a:spcBef>
            </a:pPr>
            <a:r>
              <a:rPr lang="en-US" dirty="0" smtClean="0"/>
              <a:t>The </a:t>
            </a:r>
            <a:r>
              <a:rPr lang="en-US" dirty="0"/>
              <a:t>present value of the net cash flow for each year is computed by multiplying the net cash flow for the year by the present value factor of $1 for that </a:t>
            </a:r>
            <a:r>
              <a:rPr lang="en-US" dirty="0" smtClean="0"/>
              <a:t>year, </a:t>
            </a:r>
            <a:r>
              <a:rPr lang="en-US" dirty="0"/>
              <a:t>as follows: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7" name="Picture 6" descr="A table is shown with four columns: Year, Present Value of $1 at 10%, times Net Cash Flow, equals Present Value of Net Cash Flow. In the first row, year 1, present value of 0.909 times net cash flow of $70,000 equals present value of $63,630. In the second row, year 2, present value of 0.826 times net cash flow of $60,000 equals present value of $49,560. In the third row, year 3, present value of 0.751 times net cash flow of $50,000 equals present value of $37,550. In the fourth row, year 4, present value of 0.683 times net cash flow of $40,000 equals present value of $27,320. In the fifth row, year 5, present value of 0.621 times net cash flow of $40,000 equals present value of $24,840. There are single rules under 40,000 and 24,840. The next row is total, net cash flow, $260,000, and present value, $202,900. There is a double rule under $260,000. The next row is amount to be invested, present value of 200,000. The last row is net present value, $2,900 in the present value column. There is a double rule under $2,900.&#10;&#10;" title="Net Present Value Method"/>
          <p:cNvPicPr>
            <a:picLocks noChangeAspect="1"/>
          </p:cNvPicPr>
          <p:nvPr/>
        </p:nvPicPr>
        <p:blipFill>
          <a:blip r:embed="rId2"/>
          <a:stretch>
            <a:fillRect/>
          </a:stretch>
        </p:blipFill>
        <p:spPr>
          <a:xfrm>
            <a:off x="1198209" y="3200400"/>
            <a:ext cx="6899981" cy="2595229"/>
          </a:xfrm>
          <a:prstGeom prst="rect">
            <a:avLst/>
          </a:prstGeom>
        </p:spPr>
      </p:pic>
    </p:spTree>
    <p:extLst>
      <p:ext uri="{BB962C8B-B14F-4D97-AF65-F5344CB8AC3E}">
        <p14:creationId xmlns:p14="http://schemas.microsoft.com/office/powerpoint/2010/main" val="228854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a:t>Present Value of Equipment Cash Flows</a:t>
            </a:r>
          </a:p>
        </p:txBody>
      </p:sp>
      <p:pic>
        <p:nvPicPr>
          <p:cNvPr id="3" name="Picture 2"/>
          <p:cNvPicPr>
            <a:picLocks noChangeAspect="1"/>
          </p:cNvPicPr>
          <p:nvPr/>
        </p:nvPicPr>
        <p:blipFill>
          <a:blip r:embed="rId3"/>
          <a:stretch>
            <a:fillRect/>
          </a:stretch>
        </p:blipFill>
        <p:spPr>
          <a:xfrm>
            <a:off x="4521200" y="3397312"/>
            <a:ext cx="101600" cy="63375"/>
          </a:xfrm>
          <a:prstGeom prst="rect">
            <a:avLst/>
          </a:prstGeom>
        </p:spPr>
      </p:pic>
      <p:pic>
        <p:nvPicPr>
          <p:cNvPr id="5" name="Picture 4" descr="A timeline is shown with six dates: January 1, Year 1; December 31, Year 1; December 31, Year 2; December 31, Year 3; December 31, Year 4; and December 31, Year 5. The first point, at January 1, Year 1, is labeled negative $200,000. The next point, at December 31, Year 1, is labeled $70,000. An arrow labeled $70,000 times 0.909 points left to a total of $63,630 under January 1, Year 1. The next point, at December 31, Year 2, is labeled $60,000. An arrow labeled $60,000 times 0.826 points left to a total of $49,560 under January 1, Year 1. The next point, at December 31, Year 3, is labeled $50,000. An arrow labeled $50,000 times 0.751 points left to a total of $37,550 under January 1, Year 1. The next point, at December 31, Year 4, is labeled $40,000. An arrow labeled $40,000 times 0.683 points left to a total of $27,320 under January 1, Year 1. The next point, at December 31, Year 5, is labeled $40,000. An arrow labeled $40,000 times 0.621 points left to a total of $24,840 under January 1, Year 1. There is a single rule under $24,840. Under $24,840 is the total $2,900, labeled net present value and underscored with a double rule. &#10;&#10;" title="Present Value of Equip-ment Cash Flows"/>
          <p:cNvPicPr>
            <a:picLocks noChangeAspect="1"/>
          </p:cNvPicPr>
          <p:nvPr/>
        </p:nvPicPr>
        <p:blipFill>
          <a:blip r:embed="rId4"/>
          <a:stretch>
            <a:fillRect/>
          </a:stretch>
        </p:blipFill>
        <p:spPr>
          <a:xfrm>
            <a:off x="990600" y="1676400"/>
            <a:ext cx="7239000" cy="4546920"/>
          </a:xfrm>
          <a:prstGeom prst="rect">
            <a:avLst/>
          </a:prstGeom>
        </p:spPr>
      </p:pic>
    </p:spTree>
    <p:extLst>
      <p:ext uri="{BB962C8B-B14F-4D97-AF65-F5344CB8AC3E}">
        <p14:creationId xmlns:p14="http://schemas.microsoft.com/office/powerpoint/2010/main" val="154452467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Net Present Value Method</a:t>
            </a:r>
            <a:br>
              <a:rPr lang="en-US" sz="2400" dirty="0"/>
            </a:br>
            <a:r>
              <a:rPr lang="en-US" sz="1800" dirty="0"/>
              <a:t>(slide 5 of 6)</a:t>
            </a:r>
            <a:endParaRPr lang="en-US" dirty="0"/>
          </a:p>
        </p:txBody>
      </p:sp>
      <p:sp>
        <p:nvSpPr>
          <p:cNvPr id="3" name="Content Placeholder 2"/>
          <p:cNvSpPr>
            <a:spLocks noGrp="1"/>
          </p:cNvSpPr>
          <p:nvPr>
            <p:ph idx="1"/>
          </p:nvPr>
        </p:nvSpPr>
        <p:spPr>
          <a:xfrm>
            <a:off x="304800" y="1216152"/>
            <a:ext cx="8229600" cy="5184648"/>
          </a:xfrm>
        </p:spPr>
        <p:txBody>
          <a:bodyPr/>
          <a:lstStyle/>
          <a:p>
            <a:pPr>
              <a:spcBef>
                <a:spcPts val="0"/>
              </a:spcBef>
            </a:pPr>
            <a:r>
              <a:rPr lang="en-US" dirty="0" smtClean="0"/>
              <a:t>The </a:t>
            </a:r>
            <a:r>
              <a:rPr lang="en-US" dirty="0"/>
              <a:t>net present value of $2,900 indicates that the purchase of the new equipment is expected to recover the investment and provide more than the minimum rate of return of 10%. Thus, the purchase of the new equipment is desirable.</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427243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Net Present Value Method</a:t>
            </a:r>
            <a:br>
              <a:rPr lang="en-US" sz="2400" dirty="0"/>
            </a:br>
            <a:r>
              <a:rPr lang="en-US" sz="1800" dirty="0"/>
              <a:t>(slide 6 of 6)</a:t>
            </a:r>
            <a:endParaRPr lang="en-US" dirty="0"/>
          </a:p>
        </p:txBody>
      </p:sp>
      <p:sp>
        <p:nvSpPr>
          <p:cNvPr id="3" name="Content Placeholder 2"/>
          <p:cNvSpPr>
            <a:spLocks noGrp="1"/>
          </p:cNvSpPr>
          <p:nvPr>
            <p:ph idx="1"/>
          </p:nvPr>
        </p:nvSpPr>
        <p:spPr>
          <a:xfrm>
            <a:off x="304800" y="1216152"/>
            <a:ext cx="8458200" cy="5184648"/>
          </a:xfrm>
        </p:spPr>
        <p:txBody>
          <a:bodyPr/>
          <a:lstStyle/>
          <a:p>
            <a:pPr marL="285750" indent="-285750">
              <a:spcBef>
                <a:spcPts val="0"/>
              </a:spcBef>
            </a:pPr>
            <a:r>
              <a:rPr lang="en-US" sz="2400" dirty="0" smtClean="0"/>
              <a:t>The </a:t>
            </a:r>
            <a:r>
              <a:rPr lang="en-US" sz="2400" dirty="0"/>
              <a:t>net present value method has the following three advantages:</a:t>
            </a:r>
          </a:p>
          <a:p>
            <a:pPr lvl="1"/>
            <a:r>
              <a:rPr lang="en-US" sz="2000" dirty="0"/>
              <a:t>It considers the cash flows of the investment.</a:t>
            </a:r>
          </a:p>
          <a:p>
            <a:pPr lvl="1"/>
            <a:r>
              <a:rPr lang="en-US" sz="2000" dirty="0"/>
              <a:t>It considers the time value of money.</a:t>
            </a:r>
          </a:p>
          <a:p>
            <a:pPr lvl="1"/>
            <a:r>
              <a:rPr lang="en-US" sz="2000" dirty="0"/>
              <a:t>It can rank projects with equal lives, using the present value index.</a:t>
            </a:r>
          </a:p>
          <a:p>
            <a:pPr marL="285750" indent="-285750"/>
            <a:r>
              <a:rPr lang="en-US" sz="2400" dirty="0"/>
              <a:t>The net present value method has the following two disadvantages:</a:t>
            </a:r>
          </a:p>
          <a:p>
            <a:pPr lvl="1"/>
            <a:r>
              <a:rPr lang="en-US" sz="2000" dirty="0"/>
              <a:t>It has more complex computations than methods that don’t use present value.</a:t>
            </a:r>
          </a:p>
          <a:p>
            <a:pPr lvl="1"/>
            <a:r>
              <a:rPr lang="en-US" sz="2000" dirty="0"/>
              <a:t>It assumes the cash flows can be reinvested at the minimum desired rate of return, which may not be valid.</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410633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of an Annuity</a:t>
            </a:r>
            <a:br>
              <a:rPr lang="en-US" sz="2400" dirty="0"/>
            </a:br>
            <a:r>
              <a:rPr lang="en-US" sz="1800" dirty="0"/>
              <a:t>(slide 1 of 4)</a:t>
            </a:r>
            <a:endParaRPr lang="en-US" dirty="0"/>
          </a:p>
        </p:txBody>
      </p:sp>
      <p:sp>
        <p:nvSpPr>
          <p:cNvPr id="3" name="Content Placeholder 2"/>
          <p:cNvSpPr>
            <a:spLocks noGrp="1"/>
          </p:cNvSpPr>
          <p:nvPr>
            <p:ph idx="1"/>
          </p:nvPr>
        </p:nvSpPr>
        <p:spPr>
          <a:xfrm>
            <a:off x="304800" y="1216152"/>
            <a:ext cx="7848600" cy="5184648"/>
          </a:xfrm>
        </p:spPr>
        <p:txBody>
          <a:bodyPr/>
          <a:lstStyle/>
          <a:p>
            <a:r>
              <a:rPr lang="en-US" dirty="0" smtClean="0"/>
              <a:t>An </a:t>
            </a:r>
            <a:r>
              <a:rPr lang="en-US" b="1" dirty="0">
                <a:solidFill>
                  <a:schemeClr val="accent2"/>
                </a:solidFill>
              </a:rPr>
              <a:t>annuity</a:t>
            </a:r>
            <a:r>
              <a:rPr lang="en-US" dirty="0"/>
              <a:t> is a series of equal net cash flows at fixed time intervals. </a:t>
            </a:r>
          </a:p>
          <a:p>
            <a:pPr lvl="1"/>
            <a:r>
              <a:rPr lang="en-US" dirty="0"/>
              <a:t>Cash payments for monthly rent, salaries, and bond interest are all examples of annuities.</a:t>
            </a:r>
          </a:p>
          <a:p>
            <a:r>
              <a:rPr lang="en-US" dirty="0"/>
              <a:t>The </a:t>
            </a:r>
            <a:r>
              <a:rPr lang="en-US" b="1" dirty="0">
                <a:solidFill>
                  <a:schemeClr val="accent2"/>
                </a:solidFill>
              </a:rPr>
              <a:t>present value of an annuity </a:t>
            </a:r>
            <a:r>
              <a:rPr lang="en-US" dirty="0"/>
              <a:t>is the amount of cash needed today to yield a series of equal net cash flows at fixed time intervals in the future.</a:t>
            </a:r>
          </a:p>
        </p:txBody>
      </p:sp>
      <p:sp>
        <p:nvSpPr>
          <p:cNvPr id="6" name="Content Placeholder 2"/>
          <p:cNvSpPr txBox="1">
            <a:spLocks/>
          </p:cNvSpPr>
          <p:nvPr/>
        </p:nvSpPr>
        <p:spPr>
          <a:xfrm>
            <a:off x="228600" y="1219200"/>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2455803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of an Annuity</a:t>
            </a:r>
            <a:br>
              <a:rPr lang="en-US" sz="2400" dirty="0"/>
            </a:br>
            <a:r>
              <a:rPr lang="en-US" sz="1800" dirty="0"/>
              <a:t>(slide 2 of 4)</a:t>
            </a:r>
            <a:endParaRPr lang="en-US" dirty="0"/>
          </a:p>
        </p:txBody>
      </p:sp>
      <p:sp>
        <p:nvSpPr>
          <p:cNvPr id="3" name="Content Placeholder 2"/>
          <p:cNvSpPr>
            <a:spLocks noGrp="1"/>
          </p:cNvSpPr>
          <p:nvPr>
            <p:ph idx="1"/>
          </p:nvPr>
        </p:nvSpPr>
        <p:spPr>
          <a:xfrm>
            <a:off x="304800" y="1216152"/>
            <a:ext cx="8229600" cy="5184648"/>
          </a:xfrm>
        </p:spPr>
        <p:txBody>
          <a:bodyPr/>
          <a:lstStyle/>
          <a:p>
            <a:r>
              <a:rPr lang="en-US" dirty="0" smtClean="0"/>
              <a:t>The </a:t>
            </a:r>
            <a:r>
              <a:rPr lang="en-US" dirty="0"/>
              <a:t>present value of a $100 annuity for five periods at 12% could be determined by using the present value factors in the partial present value of $1 table (see slide </a:t>
            </a:r>
            <a:r>
              <a:rPr lang="en-US" dirty="0" smtClean="0"/>
              <a:t>26). </a:t>
            </a:r>
            <a:r>
              <a:rPr lang="en-US" dirty="0"/>
              <a:t>Each $100 net cash flow could be multiplied by the present value of $1 at a 12% factor for the appropriate period and summed to determine a present value of $360.50.</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403277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Nature of Capital Investment Analysis</a:t>
            </a:r>
            <a:br>
              <a:rPr lang="en-US" sz="3200" dirty="0"/>
            </a:br>
            <a:r>
              <a:rPr lang="en-US" sz="1800" dirty="0"/>
              <a:t>(slide 2 of 3)</a:t>
            </a:r>
          </a:p>
        </p:txBody>
      </p:sp>
      <p:sp>
        <p:nvSpPr>
          <p:cNvPr id="3" name="Content Placeholder 2"/>
          <p:cNvSpPr>
            <a:spLocks noGrp="1"/>
          </p:cNvSpPr>
          <p:nvPr>
            <p:ph idx="1"/>
          </p:nvPr>
        </p:nvSpPr>
        <p:spPr>
          <a:xfrm>
            <a:off x="304800" y="1216152"/>
            <a:ext cx="8839200" cy="4498848"/>
          </a:xfrm>
        </p:spPr>
        <p:txBody>
          <a:bodyPr/>
          <a:lstStyle/>
          <a:p>
            <a:r>
              <a:rPr lang="en-US" dirty="0"/>
              <a:t>Capital investment evaluation methods can be grouped into the following categories:</a:t>
            </a:r>
          </a:p>
          <a:p>
            <a:pPr lvl="1"/>
            <a:r>
              <a:rPr lang="en-US" b="1" dirty="0"/>
              <a:t>Methods That Do Not Use Present Values</a:t>
            </a:r>
          </a:p>
          <a:p>
            <a:pPr lvl="2"/>
            <a:r>
              <a:rPr lang="en-US" dirty="0"/>
              <a:t>Average rate of return method</a:t>
            </a:r>
          </a:p>
          <a:p>
            <a:pPr lvl="2"/>
            <a:r>
              <a:rPr lang="en-US" dirty="0"/>
              <a:t>Cash payback method</a:t>
            </a:r>
          </a:p>
          <a:p>
            <a:pPr lvl="1"/>
            <a:r>
              <a:rPr lang="en-US" b="1" dirty="0"/>
              <a:t>Methods That Use Present Values</a:t>
            </a:r>
          </a:p>
          <a:p>
            <a:pPr lvl="2"/>
            <a:r>
              <a:rPr lang="en-US" dirty="0"/>
              <a:t>Net present value method</a:t>
            </a:r>
          </a:p>
          <a:p>
            <a:pPr lvl="2"/>
            <a:r>
              <a:rPr lang="en-US" dirty="0"/>
              <a:t>Internal rate of return method</a:t>
            </a:r>
          </a:p>
        </p:txBody>
      </p:sp>
    </p:spTree>
    <p:extLst>
      <p:ext uri="{BB962C8B-B14F-4D97-AF65-F5344CB8AC3E}">
        <p14:creationId xmlns:p14="http://schemas.microsoft.com/office/powerpoint/2010/main" val="3569614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of an Annuity</a:t>
            </a:r>
            <a:br>
              <a:rPr lang="en-US" sz="2400" dirty="0"/>
            </a:br>
            <a:r>
              <a:rPr lang="en-US" sz="1800" dirty="0"/>
              <a:t>(slide 3 of 4)</a:t>
            </a:r>
            <a:endParaRPr lang="en-US" dirty="0"/>
          </a:p>
        </p:txBody>
      </p:sp>
      <p:sp>
        <p:nvSpPr>
          <p:cNvPr id="3" name="Content Placeholder 2"/>
          <p:cNvSpPr>
            <a:spLocks noGrp="1"/>
          </p:cNvSpPr>
          <p:nvPr>
            <p:ph idx="1"/>
          </p:nvPr>
        </p:nvSpPr>
        <p:spPr>
          <a:xfrm>
            <a:off x="304800" y="1216152"/>
            <a:ext cx="7620000" cy="5184648"/>
          </a:xfrm>
        </p:spPr>
        <p:txBody>
          <a:bodyPr/>
          <a:lstStyle/>
          <a:p>
            <a:r>
              <a:rPr lang="en-US" dirty="0" smtClean="0"/>
              <a:t>Using </a:t>
            </a:r>
            <a:r>
              <a:rPr lang="en-US" dirty="0"/>
              <a:t>a present value of an annuity table, such as the one on the next slide, is a simpler approach.</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177965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a:t>Partial Present Value of an Annuity Table</a:t>
            </a:r>
          </a:p>
        </p:txBody>
      </p:sp>
      <p:pic>
        <p:nvPicPr>
          <p:cNvPr id="3" name="Picture 2"/>
          <p:cNvPicPr>
            <a:picLocks noChangeAspect="1"/>
          </p:cNvPicPr>
          <p:nvPr/>
        </p:nvPicPr>
        <p:blipFill>
          <a:blip r:embed="rId3"/>
          <a:stretch>
            <a:fillRect/>
          </a:stretch>
        </p:blipFill>
        <p:spPr>
          <a:xfrm>
            <a:off x="4521200" y="3397312"/>
            <a:ext cx="101600" cy="63375"/>
          </a:xfrm>
          <a:prstGeom prst="rect">
            <a:avLst/>
          </a:prstGeom>
        </p:spPr>
      </p:pic>
      <p:pic>
        <p:nvPicPr>
          <p:cNvPr id="5" name="Picture 4" descr="A table is shown with the title Present Value of an Annuity of $1 at Compound Interest. The columns are: Year, 6%, 10%, 12%, 15%, and 20%. For year 1, 6% is 0.943; 10% is 0.909; 12% is 0.893; 15% is 0.870; and 20% is 0.833. For year 2, 6% is 1.833; 10% is 1.736; 12% is 1.690; 15% is 1.626; and 20% is 1.528. For year 3, 6% is 2.673; 10% is 2.487; 12% is 2.402; 15% is 2.283; and 20% is 2.106. For year 4, 6% is 3.465; 10% is 3.170; 12% is 3.037; 15% is 2.855; and 20% is 2.589. For year 5, 6% is 4.212; 10% is 3.791; 12% is 3.605; 15% is 3.353; and 20% is 2.991. Under 12%, 3.605 is highlighted. For year 6, 6% is 4.917; 10% is 4.355; 12% is 4.111; 15% is 3.785; and 20% is 3.326. For year 7, 6% is 5.582; 10% is 4.868; 12% is 4.564; 15% is 4.160; and 20% is 3.605. For year 8, 6% is 6.210; 10% is 5.335; 12% is 4.968; 15% is 4.487; and 20% is 3.837. For year 9, 6% is 6.802; 10% is 5.759; 12% is 5.328; 15% is 4.772; and 20% is 4.031. For year 10, 6% is 7.360; 10% is 6.145; 12% is 5.650; 15% is 5.019; and 20% is 4.192.&#10;&#10;" title="Partial Present Value of an Annuity Table"/>
          <p:cNvPicPr>
            <a:picLocks noChangeAspect="1"/>
          </p:cNvPicPr>
          <p:nvPr/>
        </p:nvPicPr>
        <p:blipFill>
          <a:blip r:embed="rId4"/>
          <a:stretch>
            <a:fillRect/>
          </a:stretch>
        </p:blipFill>
        <p:spPr>
          <a:xfrm>
            <a:off x="762000" y="1828800"/>
            <a:ext cx="7620000" cy="3200400"/>
          </a:xfrm>
          <a:prstGeom prst="rect">
            <a:avLst/>
          </a:prstGeom>
        </p:spPr>
      </p:pic>
    </p:spTree>
    <p:extLst>
      <p:ext uri="{BB962C8B-B14F-4D97-AF65-F5344CB8AC3E}">
        <p14:creationId xmlns:p14="http://schemas.microsoft.com/office/powerpoint/2010/main" val="226380429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of an Annuity</a:t>
            </a:r>
            <a:br>
              <a:rPr lang="en-US" sz="2400" dirty="0"/>
            </a:br>
            <a:r>
              <a:rPr lang="en-US" sz="1800" dirty="0"/>
              <a:t>(slide 4 of 4)</a:t>
            </a:r>
            <a:endParaRPr lang="en-US" dirty="0"/>
          </a:p>
        </p:txBody>
      </p:sp>
      <p:sp>
        <p:nvSpPr>
          <p:cNvPr id="3" name="Content Placeholder 2"/>
          <p:cNvSpPr>
            <a:spLocks noGrp="1"/>
          </p:cNvSpPr>
          <p:nvPr>
            <p:ph idx="1"/>
          </p:nvPr>
        </p:nvSpPr>
        <p:spPr>
          <a:xfrm>
            <a:off x="304800" y="1216152"/>
            <a:ext cx="8153400" cy="5184648"/>
          </a:xfrm>
        </p:spPr>
        <p:txBody>
          <a:bodyPr/>
          <a:lstStyle/>
          <a:p>
            <a:r>
              <a:rPr lang="en-US" dirty="0"/>
              <a:t>The present value factors in the table are the sum of the present value of $1 factors (see slide </a:t>
            </a:r>
            <a:r>
              <a:rPr lang="en-US" dirty="0" smtClean="0"/>
              <a:t>26) </a:t>
            </a:r>
            <a:r>
              <a:rPr lang="en-US" dirty="0"/>
              <a:t>for the number of annuity periods. Thus, 3.605 in the annuity table is the sum of the five present value of $1 factors at 12% (see slide </a:t>
            </a:r>
            <a:r>
              <a:rPr lang="en-US" dirty="0" smtClean="0"/>
              <a:t>26), </a:t>
            </a:r>
            <a:r>
              <a:rPr lang="en-US" dirty="0"/>
              <a:t>computed as follows: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5" name="Picture 4" descr="A table is shown with a column labeled Present Value Factor for $1 (Exhibit 2). The first row is present value factor for $1 for 1 year at 12%, 0.893 in the present value column. The second row is present value factor for $1 for 2 years at 12%, 0.797 in the present value column.  The third row is present value factor for $1 for 3 years at 12%, 0.712 in the present value column. The fourth row is present value factor for $1 for 4 years at 12%, 0.636 in the present value column. The fifth row is present value factor for $1 for 5 years at 12%, 0.567 in the present value column. There is a single rule under 0.567. The last row is present value of an annuity factor for $1 for 5 years (from Exhibit 5), 3.605. There is a double rule under 3.605.&#10;&#10;" title="Summing for annuity using the five present value of $1 factors at 12%"/>
          <p:cNvPicPr>
            <a:picLocks noChangeAspect="1"/>
          </p:cNvPicPr>
          <p:nvPr/>
        </p:nvPicPr>
        <p:blipFill>
          <a:blip r:embed="rId2"/>
          <a:stretch>
            <a:fillRect/>
          </a:stretch>
        </p:blipFill>
        <p:spPr>
          <a:xfrm>
            <a:off x="1295400" y="3886200"/>
            <a:ext cx="6438010" cy="2057400"/>
          </a:xfrm>
          <a:prstGeom prst="rect">
            <a:avLst/>
          </a:prstGeom>
        </p:spPr>
      </p:pic>
    </p:spTree>
    <p:extLst>
      <p:ext uri="{BB962C8B-B14F-4D97-AF65-F5344CB8AC3E}">
        <p14:creationId xmlns:p14="http://schemas.microsoft.com/office/powerpoint/2010/main" val="1416422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Index</a:t>
            </a:r>
            <a:br>
              <a:rPr lang="en-US" sz="2400" dirty="0"/>
            </a:br>
            <a:r>
              <a:rPr lang="en-US" sz="1800" dirty="0"/>
              <a:t>(slide 1 of 4)</a:t>
            </a:r>
            <a:endParaRPr lang="en-US" dirty="0"/>
          </a:p>
        </p:txBody>
      </p:sp>
      <p:sp>
        <p:nvSpPr>
          <p:cNvPr id="3" name="Content Placeholder 2"/>
          <p:cNvSpPr>
            <a:spLocks noGrp="1"/>
          </p:cNvSpPr>
          <p:nvPr>
            <p:ph idx="1"/>
          </p:nvPr>
        </p:nvSpPr>
        <p:spPr>
          <a:xfrm>
            <a:off x="304800" y="1216152"/>
            <a:ext cx="8153400" cy="5184648"/>
          </a:xfrm>
        </p:spPr>
        <p:txBody>
          <a:bodyPr/>
          <a:lstStyle/>
          <a:p>
            <a:pPr>
              <a:spcBef>
                <a:spcPts val="0"/>
              </a:spcBef>
            </a:pPr>
            <a:r>
              <a:rPr lang="en-US" sz="2400" dirty="0" smtClean="0"/>
              <a:t>When </a:t>
            </a:r>
            <a:r>
              <a:rPr lang="en-US" sz="2400" dirty="0"/>
              <a:t>capital investment funds are limited and the proposals involve different investments, a ranking of the proposals can be prepared using a present value index. </a:t>
            </a:r>
          </a:p>
          <a:p>
            <a:r>
              <a:rPr lang="en-US" sz="2400" dirty="0"/>
              <a:t>The </a:t>
            </a:r>
            <a:r>
              <a:rPr lang="en-US" sz="2400" b="1" dirty="0">
                <a:solidFill>
                  <a:schemeClr val="accent2"/>
                </a:solidFill>
              </a:rPr>
              <a:t>present value index </a:t>
            </a:r>
            <a:r>
              <a:rPr lang="en-US" sz="2400" dirty="0"/>
              <a:t>is computed as follows: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grpSp>
        <p:nvGrpSpPr>
          <p:cNvPr id="7" name="Group 13" descr="The formula for computing inventory turnover is shown: Cost of Merchandise Sold is divided by Average Inventory. The formula is shown in fraction form, with Cost of Merchandise Sold as the numerator and Average Inventory as the denominator. &#10;"/>
          <p:cNvGrpSpPr>
            <a:grpSpLocks/>
          </p:cNvGrpSpPr>
          <p:nvPr/>
        </p:nvGrpSpPr>
        <p:grpSpPr bwMode="auto">
          <a:xfrm>
            <a:off x="1066800" y="3276600"/>
            <a:ext cx="7010400" cy="836613"/>
            <a:chOff x="768" y="2371"/>
            <a:chExt cx="4224" cy="527"/>
          </a:xfrm>
        </p:grpSpPr>
        <p:sp>
          <p:nvSpPr>
            <p:cNvPr id="8" name="Text Box 4"/>
            <p:cNvSpPr txBox="1">
              <a:spLocks noChangeArrowheads="1"/>
            </p:cNvSpPr>
            <p:nvPr/>
          </p:nvSpPr>
          <p:spPr bwMode="auto">
            <a:xfrm>
              <a:off x="768" y="2496"/>
              <a:ext cx="2160" cy="269"/>
            </a:xfrm>
            <a:prstGeom prst="rect">
              <a:avLst/>
            </a:prstGeom>
            <a:noFill/>
            <a:ln>
              <a:noFill/>
            </a:ln>
            <a:effectLs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defRPr/>
              </a:pPr>
              <a:r>
                <a:rPr lang="en-US" sz="2200" b="0" dirty="0">
                  <a:solidFill>
                    <a:schemeClr val="tx2"/>
                  </a:solidFill>
                  <a:latin typeface="Tw Cen MT" panose="020B0602020104020603" pitchFamily="34" charset="0"/>
                </a:rPr>
                <a:t>Present Value Index =</a:t>
              </a:r>
            </a:p>
          </p:txBody>
        </p:sp>
        <p:sp>
          <p:nvSpPr>
            <p:cNvPr id="9" name="Text Box 5" descr="The present value index is equal to the total present value of net cash flow divided by an amount to be invested." title="Present value index equation "/>
            <p:cNvSpPr txBox="1">
              <a:spLocks noChangeArrowheads="1"/>
            </p:cNvSpPr>
            <p:nvPr/>
          </p:nvSpPr>
          <p:spPr bwMode="auto">
            <a:xfrm>
              <a:off x="2256" y="2371"/>
              <a:ext cx="2736" cy="527"/>
            </a:xfrm>
            <a:prstGeom prst="rect">
              <a:avLst/>
            </a:prstGeom>
            <a:noFill/>
            <a:ln>
              <a:noFill/>
            </a:ln>
            <a:effectLs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spcBef>
                  <a:spcPct val="20000"/>
                </a:spcBef>
                <a:defRPr/>
              </a:pPr>
              <a:r>
                <a:rPr lang="en-US" sz="2200" b="0" dirty="0">
                  <a:solidFill>
                    <a:schemeClr val="tx2"/>
                  </a:solidFill>
                  <a:latin typeface="Tw Cen MT" panose="020B0602020104020603" pitchFamily="34" charset="0"/>
                </a:rPr>
                <a:t>Total Present Value of Net Cash Flow</a:t>
              </a:r>
            </a:p>
            <a:p>
              <a:pPr algn="ctr">
                <a:spcBef>
                  <a:spcPct val="20000"/>
                </a:spcBef>
                <a:defRPr/>
              </a:pPr>
              <a:r>
                <a:rPr lang="en-US" sz="2200" b="0" dirty="0">
                  <a:solidFill>
                    <a:schemeClr val="tx2"/>
                  </a:solidFill>
                  <a:latin typeface="Tw Cen MT" panose="020B0602020104020603" pitchFamily="34" charset="0"/>
                </a:rPr>
                <a:t>Amount to Be Invested</a:t>
              </a:r>
            </a:p>
          </p:txBody>
        </p:sp>
        <p:sp>
          <p:nvSpPr>
            <p:cNvPr id="10" name="Line 6"/>
            <p:cNvSpPr>
              <a:spLocks noChangeShapeType="1"/>
            </p:cNvSpPr>
            <p:nvPr/>
          </p:nvSpPr>
          <p:spPr bwMode="auto">
            <a:xfrm>
              <a:off x="2359" y="2642"/>
              <a:ext cx="2498" cy="0"/>
            </a:xfrm>
            <a:prstGeom prst="line">
              <a:avLst/>
            </a:prstGeom>
            <a:noFill/>
            <a:ln w="22225">
              <a:solidFill>
                <a:schemeClr val="tx2"/>
              </a:solidFill>
              <a:round/>
              <a:headEnd/>
              <a:tailEnd/>
            </a:ln>
            <a:effectLst/>
            <a:extLst/>
          </p:spPr>
          <p:txBody>
            <a:bodyPr anchor="ctr"/>
            <a:lstStyle/>
            <a:p>
              <a:pPr>
                <a:defRPr/>
              </a:pPr>
              <a:endParaRPr lang="en-US" dirty="0">
                <a:solidFill>
                  <a:schemeClr val="accent6"/>
                </a:solidFill>
              </a:endParaRPr>
            </a:p>
          </p:txBody>
        </p:sp>
      </p:grpSp>
    </p:spTree>
    <p:extLst>
      <p:ext uri="{BB962C8B-B14F-4D97-AF65-F5344CB8AC3E}">
        <p14:creationId xmlns:p14="http://schemas.microsoft.com/office/powerpoint/2010/main" val="1370451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Index</a:t>
            </a:r>
            <a:br>
              <a:rPr lang="en-US" sz="2400" dirty="0"/>
            </a:br>
            <a:r>
              <a:rPr lang="en-US" sz="1800" dirty="0"/>
              <a:t>(slide 2 of 4)</a:t>
            </a:r>
            <a:endParaRPr lang="en-US" dirty="0"/>
          </a:p>
        </p:txBody>
      </p:sp>
      <p:sp>
        <p:nvSpPr>
          <p:cNvPr id="3" name="Content Placeholder 2"/>
          <p:cNvSpPr>
            <a:spLocks noGrp="1"/>
          </p:cNvSpPr>
          <p:nvPr>
            <p:ph idx="1"/>
          </p:nvPr>
        </p:nvSpPr>
        <p:spPr>
          <a:xfrm>
            <a:off x="304800" y="1216152"/>
            <a:ext cx="8382000" cy="5184648"/>
          </a:xfrm>
        </p:spPr>
        <p:txBody>
          <a:bodyPr/>
          <a:lstStyle/>
          <a:p>
            <a:r>
              <a:rPr lang="en-US" sz="2400" dirty="0" smtClean="0"/>
              <a:t>The </a:t>
            </a:r>
            <a:r>
              <a:rPr lang="en-US" sz="2400" dirty="0"/>
              <a:t>present value index for the investment in the preceding slides is 1.0145, computed as follows: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5" name="Picture 4" descr="An equation is shown: Present Value Index equals $202,900 over (or divided by) $200,000 equals 1.0145." title="Present Value Index calculation"/>
          <p:cNvPicPr>
            <a:picLocks noChangeAspect="1"/>
          </p:cNvPicPr>
          <p:nvPr/>
        </p:nvPicPr>
        <p:blipFill>
          <a:blip r:embed="rId2"/>
          <a:stretch>
            <a:fillRect/>
          </a:stretch>
        </p:blipFill>
        <p:spPr>
          <a:xfrm>
            <a:off x="2819400" y="2362200"/>
            <a:ext cx="3228543" cy="559042"/>
          </a:xfrm>
          <a:prstGeom prst="rect">
            <a:avLst/>
          </a:prstGeom>
        </p:spPr>
      </p:pic>
    </p:spTree>
    <p:extLst>
      <p:ext uri="{BB962C8B-B14F-4D97-AF65-F5344CB8AC3E}">
        <p14:creationId xmlns:p14="http://schemas.microsoft.com/office/powerpoint/2010/main" val="1112445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Index</a:t>
            </a:r>
            <a:br>
              <a:rPr lang="en-US" sz="2400" dirty="0"/>
            </a:br>
            <a:r>
              <a:rPr lang="en-US" sz="1800" dirty="0"/>
              <a:t>(slide 3 of 4)</a:t>
            </a:r>
            <a:endParaRPr lang="en-US" dirty="0"/>
          </a:p>
        </p:txBody>
      </p:sp>
      <p:sp>
        <p:nvSpPr>
          <p:cNvPr id="3" name="Content Placeholder 2"/>
          <p:cNvSpPr>
            <a:spLocks noGrp="1"/>
          </p:cNvSpPr>
          <p:nvPr>
            <p:ph idx="1"/>
          </p:nvPr>
        </p:nvSpPr>
        <p:spPr>
          <a:xfrm>
            <a:off x="304800" y="1216152"/>
            <a:ext cx="7848600" cy="5184648"/>
          </a:xfrm>
        </p:spPr>
        <p:txBody>
          <a:bodyPr/>
          <a:lstStyle/>
          <a:p>
            <a:r>
              <a:rPr lang="en-US" sz="2400" dirty="0" smtClean="0"/>
              <a:t>A </a:t>
            </a:r>
            <a:r>
              <a:rPr lang="en-US" sz="2400" dirty="0"/>
              <a:t>project will have a present value index greater than 1 when the net present value is positive.</a:t>
            </a:r>
          </a:p>
          <a:p>
            <a:r>
              <a:rPr lang="en-US" sz="2400" dirty="0"/>
              <a:t>When the net present value is negative, the present value index will be less than 1.</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2393130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Present Value Index</a:t>
            </a:r>
            <a:br>
              <a:rPr lang="en-US" sz="2400" dirty="0"/>
            </a:br>
            <a:r>
              <a:rPr lang="en-US" sz="1800" dirty="0"/>
              <a:t>(slide 4 of 4)</a:t>
            </a:r>
            <a:endParaRPr lang="en-US" dirty="0"/>
          </a:p>
        </p:txBody>
      </p:sp>
      <p:sp>
        <p:nvSpPr>
          <p:cNvPr id="3" name="Content Placeholder 2"/>
          <p:cNvSpPr>
            <a:spLocks noGrp="1"/>
          </p:cNvSpPr>
          <p:nvPr>
            <p:ph idx="1"/>
          </p:nvPr>
        </p:nvSpPr>
        <p:spPr>
          <a:xfrm>
            <a:off x="304800" y="1216152"/>
            <a:ext cx="8305800" cy="5184648"/>
          </a:xfrm>
        </p:spPr>
        <p:txBody>
          <a:bodyPr/>
          <a:lstStyle/>
          <a:p>
            <a:pPr marL="285750" indent="-285750"/>
            <a:r>
              <a:rPr lang="en-US" sz="2400" dirty="0"/>
              <a:t>Assume that a company is considering three proposals. The net present value and the present value index for each proposal are as follows:</a:t>
            </a:r>
          </a:p>
          <a:p>
            <a:endParaRPr lang="en-US" sz="2400" dirty="0"/>
          </a:p>
          <a:p>
            <a:endParaRPr lang="en-US" sz="2400" dirty="0"/>
          </a:p>
          <a:p>
            <a:endParaRPr lang="en-US" sz="2400" dirty="0"/>
          </a:p>
          <a:p>
            <a:endParaRPr lang="en-US" sz="2400" dirty="0"/>
          </a:p>
          <a:p>
            <a:pPr lvl="1"/>
            <a:r>
              <a:rPr lang="en-US" sz="2000" dirty="0"/>
              <a:t>Proposal B is the most desirable.</a:t>
            </a:r>
          </a:p>
          <a:p>
            <a:pPr lvl="2"/>
            <a:r>
              <a:rPr lang="en-US" sz="1600" dirty="0"/>
              <a:t>Proposal B returns $1.08 present value per dollar invested, whereas Proposal A returns only $1.07.</a:t>
            </a:r>
          </a:p>
          <a:p>
            <a:pPr lvl="2"/>
            <a:r>
              <a:rPr lang="en-US" sz="1600" dirty="0"/>
              <a:t>Proposal B requires an investment of $80,000, compared to an investment of $100,000 for Proposal A.</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5" name="Picture 4" descr="A table is shown with three columns, Proposal A, Proposal B, and Proposal C. Under the first column, Proposal A, the first row is total present value of net cash flow, $107,000. The next row is amount to be invested, 100,000, shown in parentheses. There is a single rule under 100,000. The next row is net present value, $7,000. There is a double rule under $7,000. Present value of proposal A is $107,000 divided by $100,000, 1.07.&#10;&#10;Under the second column, Proposal B, the first row is total present value of net cash flow, $86,400. The next row is amount to be invested, 80,000. There is a single rule under 80,000, shown in parentheses. The next row is net present value, $6,400. There is a double rule under $6,400. Present value of proposal B is $86,400 divided by $80,000, 1.08.&#10;&#10;Under the third column, Proposal C, the first row is total present value of net cash flow, $86,400. The next row is amount to be invested, 90,000, shown in parentheses. There is a single rule under 90,000. The next row is net present value, negative $3,600. There is a double rule under negative $3,600. Present value of proposal C is $86,400 divided by $90,000, 0.96.&#10;&#10;" title="Net present value and the present value index for each of three proposals"/>
          <p:cNvPicPr>
            <a:picLocks noChangeAspect="1"/>
          </p:cNvPicPr>
          <p:nvPr/>
        </p:nvPicPr>
        <p:blipFill>
          <a:blip r:embed="rId2"/>
          <a:stretch>
            <a:fillRect/>
          </a:stretch>
        </p:blipFill>
        <p:spPr>
          <a:xfrm>
            <a:off x="990600" y="2433915"/>
            <a:ext cx="7239000" cy="1909485"/>
          </a:xfrm>
          <a:prstGeom prst="rect">
            <a:avLst/>
          </a:prstGeom>
        </p:spPr>
      </p:pic>
    </p:spTree>
    <p:extLst>
      <p:ext uri="{BB962C8B-B14F-4D97-AF65-F5344CB8AC3E}">
        <p14:creationId xmlns:p14="http://schemas.microsoft.com/office/powerpoint/2010/main" val="1793135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Internal Rate of Return Method</a:t>
            </a:r>
            <a:br>
              <a:rPr lang="en-US" sz="2400" dirty="0"/>
            </a:br>
            <a:r>
              <a:rPr lang="en-US" sz="1800" dirty="0"/>
              <a:t>(slide 1 of 6)</a:t>
            </a:r>
            <a:endParaRPr lang="en-US" dirty="0"/>
          </a:p>
        </p:txBody>
      </p:sp>
      <p:sp>
        <p:nvSpPr>
          <p:cNvPr id="3" name="Content Placeholder 2"/>
          <p:cNvSpPr>
            <a:spLocks noGrp="1"/>
          </p:cNvSpPr>
          <p:nvPr>
            <p:ph idx="1"/>
          </p:nvPr>
        </p:nvSpPr>
        <p:spPr>
          <a:xfrm>
            <a:off x="304800" y="1216152"/>
            <a:ext cx="8229600" cy="5184648"/>
          </a:xfrm>
        </p:spPr>
        <p:txBody>
          <a:bodyPr/>
          <a:lstStyle/>
          <a:p>
            <a:pPr>
              <a:spcBef>
                <a:spcPts val="0"/>
              </a:spcBef>
            </a:pPr>
            <a:r>
              <a:rPr lang="en-US" dirty="0" smtClean="0"/>
              <a:t>The </a:t>
            </a:r>
            <a:r>
              <a:rPr lang="en-US" b="1" dirty="0">
                <a:solidFill>
                  <a:schemeClr val="accent2"/>
                </a:solidFill>
              </a:rPr>
              <a:t>internal rate of return (IRR) method </a:t>
            </a:r>
            <a:r>
              <a:rPr lang="en-US" dirty="0"/>
              <a:t>uses present value concepts to compute the rate of return from a capital investment proposal based on its expected net cash flows. </a:t>
            </a:r>
          </a:p>
          <a:p>
            <a:pPr lvl="1"/>
            <a:r>
              <a:rPr lang="en-US" dirty="0"/>
              <a:t>This method, sometimes called the time-adjusted rate of return method, starts with the proposal’s net cash flows and works backward to estimate the proposal’s expected rate of return. </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549232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Internal Rate of Return Method</a:t>
            </a:r>
            <a:br>
              <a:rPr lang="en-US" sz="2400" dirty="0"/>
            </a:br>
            <a:r>
              <a:rPr lang="en-US" sz="1800" dirty="0"/>
              <a:t>(slide 2 of 6)</a:t>
            </a:r>
            <a:endParaRPr lang="en-US" dirty="0"/>
          </a:p>
        </p:txBody>
      </p:sp>
      <p:sp>
        <p:nvSpPr>
          <p:cNvPr id="3" name="Content Placeholder 2"/>
          <p:cNvSpPr>
            <a:spLocks noGrp="1"/>
          </p:cNvSpPr>
          <p:nvPr>
            <p:ph idx="1"/>
          </p:nvPr>
        </p:nvSpPr>
        <p:spPr>
          <a:xfrm>
            <a:off x="304800" y="1216152"/>
            <a:ext cx="8686800" cy="5184648"/>
          </a:xfrm>
        </p:spPr>
        <p:txBody>
          <a:bodyPr/>
          <a:lstStyle/>
          <a:p>
            <a:r>
              <a:rPr lang="en-US" sz="2400" dirty="0" smtClean="0"/>
              <a:t>Assume </a:t>
            </a:r>
            <a:r>
              <a:rPr lang="en-US" sz="2400" dirty="0"/>
              <a:t>that management is evaluating the following proposal to purchase new equipment:</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9" name="Picture 8" descr="The information is given: cost of new equipment, $33,530; yearly expected cash flows to be received, $10,000; expected life, 5 years; and minimum desired rate of return, 12%.&#10;&#10;" title="Internal Rate of Return Method: Data for New Equipment costs"/>
          <p:cNvPicPr>
            <a:picLocks noChangeAspect="1"/>
          </p:cNvPicPr>
          <p:nvPr/>
        </p:nvPicPr>
        <p:blipFill>
          <a:blip r:embed="rId2"/>
          <a:stretch>
            <a:fillRect/>
          </a:stretch>
        </p:blipFill>
        <p:spPr>
          <a:xfrm>
            <a:off x="2112490" y="2209800"/>
            <a:ext cx="4995219" cy="1057143"/>
          </a:xfrm>
          <a:prstGeom prst="rect">
            <a:avLst/>
          </a:prstGeom>
        </p:spPr>
      </p:pic>
    </p:spTree>
    <p:extLst>
      <p:ext uri="{BB962C8B-B14F-4D97-AF65-F5344CB8AC3E}">
        <p14:creationId xmlns:p14="http://schemas.microsoft.com/office/powerpoint/2010/main" val="3224706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Analysis at 12%</a:t>
            </a:r>
            <a:endParaRPr lang="en-CA" dirty="0"/>
          </a:p>
        </p:txBody>
      </p:sp>
      <p:pic>
        <p:nvPicPr>
          <p:cNvPr id="3" name="Picture 2" descr="The net present value is calculated. The first row is annual net cash flow at the end of five years, $10,000. The next row is times present value of an annuity of $1 at 12% for five years, from Exhibit 5, 3.605. There is a single rule under 3.605. The next row is present value of annual net cash flows, $36,050. The next row is less amount to be invested, 33,530. There is a single rule under 33,530. The last row is net present value, $2,520. There is a double rule under $2,520." title="Net Present Value Analysis at 12%"/>
          <p:cNvPicPr>
            <a:picLocks noChangeAspect="1"/>
          </p:cNvPicPr>
          <p:nvPr/>
        </p:nvPicPr>
        <p:blipFill>
          <a:blip r:embed="rId2"/>
          <a:stretch>
            <a:fillRect/>
          </a:stretch>
        </p:blipFill>
        <p:spPr>
          <a:xfrm>
            <a:off x="762000" y="2133600"/>
            <a:ext cx="7620000" cy="1519038"/>
          </a:xfrm>
          <a:prstGeom prst="rect">
            <a:avLst/>
          </a:prstGeom>
        </p:spPr>
      </p:pic>
    </p:spTree>
    <p:extLst>
      <p:ext uri="{BB962C8B-B14F-4D97-AF65-F5344CB8AC3E}">
        <p14:creationId xmlns:p14="http://schemas.microsoft.com/office/powerpoint/2010/main" val="110001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Nature of Capital Investment Analysis</a:t>
            </a:r>
            <a:br>
              <a:rPr lang="en-US" sz="3200" dirty="0"/>
            </a:br>
            <a:r>
              <a:rPr lang="en-US" sz="1800" dirty="0"/>
              <a:t>(slide 3 of 3)</a:t>
            </a:r>
            <a:endParaRPr lang="en-US" dirty="0"/>
          </a:p>
        </p:txBody>
      </p:sp>
      <p:sp>
        <p:nvSpPr>
          <p:cNvPr id="3" name="Content Placeholder 2"/>
          <p:cNvSpPr>
            <a:spLocks noGrp="1"/>
          </p:cNvSpPr>
          <p:nvPr>
            <p:ph idx="1"/>
          </p:nvPr>
        </p:nvSpPr>
        <p:spPr>
          <a:xfrm>
            <a:off x="304800" y="1216152"/>
            <a:ext cx="8001000" cy="5184648"/>
          </a:xfrm>
        </p:spPr>
        <p:txBody>
          <a:bodyPr/>
          <a:lstStyle/>
          <a:p>
            <a:r>
              <a:rPr lang="en-US" dirty="0"/>
              <a:t>The two methods that use present values consider the time value of money. </a:t>
            </a:r>
          </a:p>
          <a:p>
            <a:pPr lvl="1"/>
            <a:r>
              <a:rPr lang="en-US" dirty="0"/>
              <a:t>The </a:t>
            </a:r>
            <a:r>
              <a:rPr lang="en-US" b="1" dirty="0">
                <a:solidFill>
                  <a:schemeClr val="accent2"/>
                </a:solidFill>
              </a:rPr>
              <a:t>time value of money concept </a:t>
            </a:r>
            <a:r>
              <a:rPr lang="en-US" dirty="0"/>
              <a:t>recognizes that a dollar today is worth more than a dollar tomorrow because today’s dollar can earn interest.</a:t>
            </a:r>
          </a:p>
        </p:txBody>
      </p:sp>
    </p:spTree>
    <p:extLst>
      <p:ext uri="{BB962C8B-B14F-4D97-AF65-F5344CB8AC3E}">
        <p14:creationId xmlns:p14="http://schemas.microsoft.com/office/powerpoint/2010/main" val="2007687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Internal Rate of Return Method</a:t>
            </a:r>
            <a:br>
              <a:rPr lang="en-US" sz="2400" dirty="0"/>
            </a:br>
            <a:r>
              <a:rPr lang="en-US" sz="1800" dirty="0"/>
              <a:t>(slide 3 of 6)</a:t>
            </a:r>
            <a:endParaRPr lang="en-US" dirty="0"/>
          </a:p>
        </p:txBody>
      </p:sp>
      <p:sp>
        <p:nvSpPr>
          <p:cNvPr id="3" name="Content Placeholder 2"/>
          <p:cNvSpPr>
            <a:spLocks noGrp="1"/>
          </p:cNvSpPr>
          <p:nvPr>
            <p:ph idx="1"/>
          </p:nvPr>
        </p:nvSpPr>
        <p:spPr>
          <a:xfrm>
            <a:off x="304800" y="1216152"/>
            <a:ext cx="8001000" cy="5184648"/>
          </a:xfrm>
        </p:spPr>
        <p:txBody>
          <a:bodyPr/>
          <a:lstStyle/>
          <a:p>
            <a:pPr>
              <a:spcBef>
                <a:spcPts val="0"/>
              </a:spcBef>
            </a:pPr>
            <a:r>
              <a:rPr lang="en-US" sz="2400" dirty="0" smtClean="0"/>
              <a:t>The </a:t>
            </a:r>
            <a:r>
              <a:rPr lang="en-US" sz="2400" dirty="0"/>
              <a:t>$36,050 present value of the cash inflows, based on a 12% rate of return, is greater than the $33,530 to be invested. Thus, the internal rate of return must be greater than 12%. </a:t>
            </a:r>
          </a:p>
          <a:p>
            <a:r>
              <a:rPr lang="en-US" sz="2400" dirty="0"/>
              <a:t>Through trial and error, the rate of return equating the $33,530 cost of the investment with the present value of the net cash flows can be determined to be 15%.</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704390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Annuity </a:t>
            </a:r>
            <a:br>
              <a:rPr lang="en-US" dirty="0"/>
            </a:br>
            <a:r>
              <a:rPr lang="en-US" dirty="0"/>
              <a:t>at the Internal Rate of Return Rate</a:t>
            </a:r>
            <a:endParaRPr lang="en-CA" dirty="0"/>
          </a:p>
        </p:txBody>
      </p:sp>
      <p:pic>
        <p:nvPicPr>
          <p:cNvPr id="3" name="Picture 2" descr="A timeline is shown with six dates: January 1, Year 1; December 31, Year 1; December 31, Year 2; December 31, Year 3; December 31, Year 4; and December 31, Year 5. The first point, at January 1, Year 1, is labeled negative $33,530. The points at each date from December 31, Year 1, to December 31, Year 5, are all labeled $10,000. A bracket encloses all of these, connected to an arrow pointing left labeled $10,000 times 3.353, which is the 15% factor from Exhibit 5. The arrow points to $33,530 under January 1, Year 1. There is a single rule under $33,530. The total under this is zero, which is labeled net present value and underscored with a double rule.&#10;&#10;" title="Present Value of an Annuity at the Internal Rate of Return Rate"/>
          <p:cNvPicPr>
            <a:picLocks noChangeAspect="1"/>
          </p:cNvPicPr>
          <p:nvPr/>
        </p:nvPicPr>
        <p:blipFill>
          <a:blip r:embed="rId2"/>
          <a:stretch>
            <a:fillRect/>
          </a:stretch>
        </p:blipFill>
        <p:spPr>
          <a:xfrm>
            <a:off x="1371600" y="1828800"/>
            <a:ext cx="6781800" cy="3435724"/>
          </a:xfrm>
          <a:prstGeom prst="rect">
            <a:avLst/>
          </a:prstGeom>
        </p:spPr>
      </p:pic>
    </p:spTree>
    <p:extLst>
      <p:ext uri="{BB962C8B-B14F-4D97-AF65-F5344CB8AC3E}">
        <p14:creationId xmlns:p14="http://schemas.microsoft.com/office/powerpoint/2010/main" val="2940230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Internal Rate of Return Method</a:t>
            </a:r>
            <a:br>
              <a:rPr lang="en-US" sz="2400" dirty="0"/>
            </a:br>
            <a:r>
              <a:rPr lang="en-US" sz="1800" dirty="0"/>
              <a:t>(slide 4 of 6)</a:t>
            </a:r>
            <a:endParaRPr lang="en-US" dirty="0"/>
          </a:p>
        </p:txBody>
      </p:sp>
      <p:sp>
        <p:nvSpPr>
          <p:cNvPr id="3" name="Content Placeholder 2"/>
          <p:cNvSpPr>
            <a:spLocks noGrp="1"/>
          </p:cNvSpPr>
          <p:nvPr>
            <p:ph idx="1"/>
          </p:nvPr>
        </p:nvSpPr>
        <p:spPr>
          <a:xfrm>
            <a:off x="304800" y="1216152"/>
            <a:ext cx="8229600" cy="5184648"/>
          </a:xfrm>
        </p:spPr>
        <p:txBody>
          <a:bodyPr/>
          <a:lstStyle/>
          <a:p>
            <a:pPr marL="285750" indent="-285750"/>
            <a:r>
              <a:rPr lang="en-US" sz="2000" dirty="0"/>
              <a:t>When equal annual net cash flows are expected from a proposal, the internal rate of return can be determined as follows:</a:t>
            </a:r>
          </a:p>
          <a:p>
            <a:pPr lvl="1"/>
            <a:r>
              <a:rPr lang="en-US" sz="1800" dirty="0"/>
              <a:t>Step </a:t>
            </a:r>
            <a:r>
              <a:rPr lang="en-US" sz="1800" dirty="0" smtClean="0"/>
              <a:t>1: </a:t>
            </a:r>
            <a:r>
              <a:rPr lang="en-US" sz="1800" dirty="0"/>
              <a:t>Determine a present value factor for an annuity of $1 as follows:</a:t>
            </a:r>
          </a:p>
          <a:p>
            <a:pPr lvl="1">
              <a:spcBef>
                <a:spcPts val="600"/>
              </a:spcBef>
            </a:pPr>
            <a:endParaRPr lang="en-US" sz="1800" dirty="0"/>
          </a:p>
          <a:p>
            <a:pPr lvl="1">
              <a:spcBef>
                <a:spcPts val="600"/>
              </a:spcBef>
            </a:pPr>
            <a:endParaRPr lang="en-US" sz="1800" dirty="0"/>
          </a:p>
          <a:p>
            <a:pPr lvl="1"/>
            <a:r>
              <a:rPr lang="en-US" sz="1800" dirty="0"/>
              <a:t>Step </a:t>
            </a:r>
            <a:r>
              <a:rPr lang="en-US" sz="1800" dirty="0" smtClean="0"/>
              <a:t>2: </a:t>
            </a:r>
            <a:r>
              <a:rPr lang="en-US" sz="1800" dirty="0"/>
              <a:t>Locate the present value factor determined in Step 1 in the present value of an annuity of $1 table (see </a:t>
            </a:r>
            <a:r>
              <a:rPr lang="en-US" sz="1800" dirty="0" smtClean="0"/>
              <a:t>slide 32) </a:t>
            </a:r>
            <a:r>
              <a:rPr lang="en-US" sz="1800" dirty="0"/>
              <a:t>as follows:</a:t>
            </a:r>
          </a:p>
          <a:p>
            <a:pPr lvl="2"/>
            <a:r>
              <a:rPr lang="en-US" sz="1600" dirty="0"/>
              <a:t>Locate the number of years of expected useful life of the investment in the Year column.</a:t>
            </a:r>
          </a:p>
          <a:p>
            <a:pPr lvl="2"/>
            <a:r>
              <a:rPr lang="en-US" sz="1600" dirty="0"/>
              <a:t>Proceed horizontally across the table until you find the present value factor computed in Step 1.</a:t>
            </a:r>
          </a:p>
          <a:p>
            <a:pPr lvl="1"/>
            <a:r>
              <a:rPr lang="en-US" sz="1800" dirty="0" smtClean="0"/>
              <a:t>Step 3: Identify </a:t>
            </a:r>
            <a:r>
              <a:rPr lang="en-US" sz="1800" dirty="0"/>
              <a:t>the internal rate of return by the heading of the column in which the present value factor in Step 2 is located.</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5" name="Picture 4" descr="An equation is shown: Present Value Factor for an Annuity of $1 equals Amount to Be Invested over (or divided by) Equal Annual Net Cash Flows.&#10;&#10;" title="Internal Rate of Return Method"/>
          <p:cNvPicPr>
            <a:picLocks noChangeAspect="1"/>
          </p:cNvPicPr>
          <p:nvPr/>
        </p:nvPicPr>
        <p:blipFill>
          <a:blip r:embed="rId2"/>
          <a:stretch>
            <a:fillRect/>
          </a:stretch>
        </p:blipFill>
        <p:spPr>
          <a:xfrm>
            <a:off x="2029004" y="2458477"/>
            <a:ext cx="5085991" cy="513323"/>
          </a:xfrm>
          <a:prstGeom prst="rect">
            <a:avLst/>
          </a:prstGeom>
        </p:spPr>
      </p:pic>
    </p:spTree>
    <p:extLst>
      <p:ext uri="{BB962C8B-B14F-4D97-AF65-F5344CB8AC3E}">
        <p14:creationId xmlns:p14="http://schemas.microsoft.com/office/powerpoint/2010/main" val="4072645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Internal Rate of Return Method</a:t>
            </a:r>
            <a:br>
              <a:rPr lang="en-US" sz="2400" dirty="0"/>
            </a:br>
            <a:r>
              <a:rPr lang="en-US" sz="1800" dirty="0"/>
              <a:t>(slide 5 of 6)</a:t>
            </a:r>
            <a:endParaRPr lang="en-US" dirty="0"/>
          </a:p>
        </p:txBody>
      </p:sp>
      <p:sp>
        <p:nvSpPr>
          <p:cNvPr id="3" name="Content Placeholder 2"/>
          <p:cNvSpPr>
            <a:spLocks noGrp="1"/>
          </p:cNvSpPr>
          <p:nvPr>
            <p:ph idx="1"/>
          </p:nvPr>
        </p:nvSpPr>
        <p:spPr>
          <a:xfrm>
            <a:off x="304800" y="1216152"/>
            <a:ext cx="8686800" cy="5184648"/>
          </a:xfrm>
        </p:spPr>
        <p:txBody>
          <a:bodyPr/>
          <a:lstStyle/>
          <a:p>
            <a:r>
              <a:rPr lang="en-US" dirty="0" smtClean="0"/>
              <a:t>Assume </a:t>
            </a:r>
            <a:r>
              <a:rPr lang="en-US" dirty="0"/>
              <a:t>that management is evaluating the following proposal to purchase new equipment:</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7" name="Picture 6" descr="The information is given: Cost of new equipment, $97,360; yearly expected cash flows to be received, $20,000; expected useful life, 7 years." title="Internal Rate of Return Method"/>
          <p:cNvPicPr>
            <a:picLocks noChangeAspect="1"/>
          </p:cNvPicPr>
          <p:nvPr/>
        </p:nvPicPr>
        <p:blipFill>
          <a:blip r:embed="rId2"/>
          <a:stretch>
            <a:fillRect/>
          </a:stretch>
        </p:blipFill>
        <p:spPr>
          <a:xfrm>
            <a:off x="2493457" y="2362200"/>
            <a:ext cx="4233286" cy="795238"/>
          </a:xfrm>
          <a:prstGeom prst="rect">
            <a:avLst/>
          </a:prstGeom>
        </p:spPr>
      </p:pic>
    </p:spTree>
    <p:extLst>
      <p:ext uri="{BB962C8B-B14F-4D97-AF65-F5344CB8AC3E}">
        <p14:creationId xmlns:p14="http://schemas.microsoft.com/office/powerpoint/2010/main" val="406499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a:t>Partial Present Value of an Annuity Table</a:t>
            </a:r>
          </a:p>
        </p:txBody>
      </p:sp>
      <p:pic>
        <p:nvPicPr>
          <p:cNvPr id="3" name="Picture 2"/>
          <p:cNvPicPr>
            <a:picLocks noChangeAspect="1"/>
          </p:cNvPicPr>
          <p:nvPr/>
        </p:nvPicPr>
        <p:blipFill>
          <a:blip r:embed="rId2"/>
          <a:stretch>
            <a:fillRect/>
          </a:stretch>
        </p:blipFill>
        <p:spPr>
          <a:xfrm>
            <a:off x="4521200" y="3397312"/>
            <a:ext cx="101600" cy="63375"/>
          </a:xfrm>
          <a:prstGeom prst="rect">
            <a:avLst/>
          </a:prstGeom>
        </p:spPr>
      </p:pic>
      <p:pic>
        <p:nvPicPr>
          <p:cNvPr id="5" name="Picture 4" descr="A table is shown with the title Present Value of an Annuity of $1 at Compound Interest. The columns are: Year, 6%, 10%, 12%, 15%, and 20%. For year 1, 6% is 0.943; 10% is 0.909; 12% is 0.893; 15% is 0.870; and 20% is 0.833. For year 2, 6% is 1.833; 10% is 1.736; 12% is 1.690; 15% is 1.626; and 20% is 1.528. For year 3, 6% is 2.673; 10% is 2.487; 12% is 2.402; 15% is 2.283; and 20% is 2.106. For year 4, 6% is 3.465; 10% is 3.170; 12% is 3.037; 15% is 2.855; and 20% is 2.589. For year 5, 6% is 4.212; 10% is 3.791; 12% is 3.605; 15% is 3.353; and 20% is 2.991. Under 12%, 3.605 is highlighted. For year 6, 6% is 4.917; 10% is 4.355; 12% is 4.111; 15% is 3.785; and 20% is 3.326. For year 7, 6% is 5.582; 10% is 4.868; 12% is 4.564; 15% is 4.160; and 20% is 3.605. For year 8, 6% is 6.210; 10% is 5.335; 12% is 4.968; 15% is 4.487; and 20% is 3.837. For year 9, 6% is 6.802; 10% is 5.759; 12% is 5.328; 15% is 4.772; and 20% is 4.031. For year 10, 6% is 7.360; 10% is 6.145; 12% is 5.650; 15% is 5.019; and 20% is 4.192.&#10;&#10;" title="Partial Present Value of an Annuity Table"/>
          <p:cNvPicPr>
            <a:picLocks noChangeAspect="1"/>
          </p:cNvPicPr>
          <p:nvPr/>
        </p:nvPicPr>
        <p:blipFill>
          <a:blip r:embed="rId3"/>
          <a:stretch>
            <a:fillRect/>
          </a:stretch>
        </p:blipFill>
        <p:spPr>
          <a:xfrm>
            <a:off x="762000" y="1828800"/>
            <a:ext cx="7620000" cy="3200400"/>
          </a:xfrm>
          <a:prstGeom prst="rect">
            <a:avLst/>
          </a:prstGeom>
        </p:spPr>
      </p:pic>
    </p:spTree>
    <p:extLst>
      <p:ext uri="{BB962C8B-B14F-4D97-AF65-F5344CB8AC3E}">
        <p14:creationId xmlns:p14="http://schemas.microsoft.com/office/powerpoint/2010/main" val="2221172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Present Value of an Annuity Table</a:t>
            </a:r>
            <a:endParaRPr lang="en-CA" dirty="0"/>
          </a:p>
        </p:txBody>
      </p:sp>
      <p:pic>
        <p:nvPicPr>
          <p:cNvPr id="3" name="Picture 2" descr="A table is shown with the title Present Value of an Annuity of $1 at Compound Interest. The columns are: Year, 6%, 10%, and 12%. For year 1, 6% is 0.943; 10% is 0.909; 12% is 0.893. For year 2, 6% is 1.833; 10% is 1.736; 12% is 1.690. For year 3, 6% is 2.673; 10% is 2.487; 12% is 2.402. For year 4, 6% is 3.465; 10% is 3.170; 12% is 3.037. For year 5, 6% is 4.212; 10% is 3.791; 12% is 3.605. For year 6, 6% is 4.917; 10% is 4.355; 12% is 4.111. For year 7, 6% is 5.582; 10% is 4.868; 12% is 4.564. For year 8, 6% is 6.210; 10% is 5.335; 12% is 4.968. For year 9, 6% is 6.802; 10% is 5.759; 12% is 5.328. For year 10, 6% is 7.360; 10% is 6.145; 12% is 5.650. At the bottom of the table is step 1, determine present value factor for an annuity of $1, which equals $97,360 over (or divided by) $20,000, which equals 4.868. Row 7 is labeled step 2(a). An arrow points from there to the figure under row 7, column 10%, 4.868 which is highlighted in yellow. This labeled step 2(b) and 4.868 is highlighted. An arrow labeled step 3 points from 4.868 to the heading of column 10%.&#10;&#10;" title="Partial Present Value of an Annuity Table"/>
          <p:cNvPicPr>
            <a:picLocks noChangeAspect="1"/>
          </p:cNvPicPr>
          <p:nvPr/>
        </p:nvPicPr>
        <p:blipFill>
          <a:blip r:embed="rId2"/>
          <a:stretch>
            <a:fillRect/>
          </a:stretch>
        </p:blipFill>
        <p:spPr>
          <a:xfrm>
            <a:off x="1066800" y="1676400"/>
            <a:ext cx="7086600" cy="3429000"/>
          </a:xfrm>
          <a:prstGeom prst="rect">
            <a:avLst/>
          </a:prstGeom>
        </p:spPr>
      </p:pic>
    </p:spTree>
    <p:extLst>
      <p:ext uri="{BB962C8B-B14F-4D97-AF65-F5344CB8AC3E}">
        <p14:creationId xmlns:p14="http://schemas.microsoft.com/office/powerpoint/2010/main" val="16748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Internal Rate of Return Method</a:t>
            </a:r>
            <a:br>
              <a:rPr lang="en-US" sz="2400" dirty="0"/>
            </a:br>
            <a:r>
              <a:rPr lang="en-US" sz="1800" dirty="0"/>
              <a:t>(slide 6 of 6)</a:t>
            </a:r>
            <a:endParaRPr lang="en-US" dirty="0"/>
          </a:p>
        </p:txBody>
      </p:sp>
      <p:sp>
        <p:nvSpPr>
          <p:cNvPr id="3" name="Content Placeholder 2"/>
          <p:cNvSpPr>
            <a:spLocks noGrp="1"/>
          </p:cNvSpPr>
          <p:nvPr>
            <p:ph idx="1"/>
          </p:nvPr>
        </p:nvSpPr>
        <p:spPr>
          <a:xfrm>
            <a:off x="304800" y="1216152"/>
            <a:ext cx="8229600" cy="5184648"/>
          </a:xfrm>
        </p:spPr>
        <p:txBody>
          <a:bodyPr/>
          <a:lstStyle/>
          <a:p>
            <a:pPr marL="285750" indent="-285750"/>
            <a:r>
              <a:rPr lang="en-US" sz="2400" dirty="0"/>
              <a:t>The internal rate of return method has the following three advantages:</a:t>
            </a:r>
          </a:p>
          <a:p>
            <a:pPr lvl="1"/>
            <a:r>
              <a:rPr lang="en-US" sz="2000" dirty="0"/>
              <a:t>It considers the cash flows of the investment.</a:t>
            </a:r>
          </a:p>
          <a:p>
            <a:pPr lvl="1"/>
            <a:r>
              <a:rPr lang="en-US" sz="2000" dirty="0"/>
              <a:t>It considers the time value of money.</a:t>
            </a:r>
          </a:p>
          <a:p>
            <a:pPr lvl="1"/>
            <a:r>
              <a:rPr lang="en-US" sz="2000" dirty="0"/>
              <a:t>It ranks proposals based upon the cash flows over their complete useful life, even if the project lives are not the same.</a:t>
            </a:r>
          </a:p>
          <a:p>
            <a:pPr marL="285750" indent="-285750"/>
            <a:r>
              <a:rPr lang="en-US" sz="2400" dirty="0"/>
              <a:t>The internal rate of return method has the following two disadvantages:</a:t>
            </a:r>
          </a:p>
          <a:p>
            <a:pPr lvl="1"/>
            <a:r>
              <a:rPr lang="en-US" sz="2000" dirty="0"/>
              <a:t>It has complex computations, requiring a computer if the periodic cash flows are not equal.</a:t>
            </a:r>
          </a:p>
          <a:p>
            <a:pPr lvl="1"/>
            <a:r>
              <a:rPr lang="en-US" sz="2000" dirty="0"/>
              <a:t>It assumes the cash received from a proposal can be reinvested at the internal rate of return, which may not be valid.</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437350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533400"/>
          </a:xfrm>
        </p:spPr>
        <p:txBody>
          <a:bodyPr/>
          <a:lstStyle/>
          <a:p>
            <a:pPr marL="3771900" indent="-3771900">
              <a:tabLst>
                <a:tab pos="3770313" algn="l"/>
              </a:tabLst>
            </a:pPr>
            <a:r>
              <a:rPr lang="en-US" sz="2800" b="1" dirty="0">
                <a:solidFill>
                  <a:schemeClr val="bg1"/>
                </a:solidFill>
                <a:latin typeface="Arial" panose="020B0604020202020204" pitchFamily="34" charset="0"/>
                <a:cs typeface="Arial" panose="020B0604020202020204" pitchFamily="34" charset="0"/>
              </a:rPr>
              <a:t>Check Up Corner</a:t>
            </a:r>
            <a:r>
              <a:rPr lang="en-US" dirty="0">
                <a:latin typeface="Arial" panose="020B0604020202020204" pitchFamily="34" charset="0"/>
                <a:cs typeface="Arial" panose="020B0604020202020204" pitchFamily="34" charset="0"/>
              </a:rPr>
              <a:t>	</a:t>
            </a:r>
            <a:r>
              <a:rPr lang="en-US" sz="2800" baseline="50000" dirty="0">
                <a:latin typeface="Arial" panose="020B0604020202020204" pitchFamily="34" charset="0"/>
                <a:cs typeface="Arial" panose="020B0604020202020204" pitchFamily="34" charset="0"/>
              </a:rPr>
              <a:t/>
            </a:r>
            <a:br>
              <a:rPr lang="en-US" sz="2800" baseline="50000" dirty="0">
                <a:latin typeface="Arial" panose="020B0604020202020204" pitchFamily="34" charset="0"/>
                <a:cs typeface="Arial" panose="020B0604020202020204" pitchFamily="34" charset="0"/>
              </a:rPr>
            </a:br>
            <a:endParaRPr lang="en-US" sz="2800" baseline="50000" dirty="0">
              <a:latin typeface="Arial" panose="020B0604020202020204" pitchFamily="34" charset="0"/>
              <a:cs typeface="Arial" panose="020B0604020202020204" pitchFamily="34" charset="0"/>
            </a:endParaRPr>
          </a:p>
        </p:txBody>
      </p:sp>
      <p:sp>
        <p:nvSpPr>
          <p:cNvPr id="4" name="TextBox 3"/>
          <p:cNvSpPr txBox="1"/>
          <p:nvPr/>
        </p:nvSpPr>
        <p:spPr>
          <a:xfrm>
            <a:off x="3048000" y="228600"/>
            <a:ext cx="5867400" cy="584775"/>
          </a:xfrm>
          <a:prstGeom prst="rect">
            <a:avLst/>
          </a:prstGeom>
          <a:noFill/>
        </p:spPr>
        <p:txBody>
          <a:bodyPr wrap="square" rtlCol="0">
            <a:spAutoFit/>
          </a:bodyPr>
          <a:lstStyle/>
          <a:p>
            <a:pPr algn="r"/>
            <a:r>
              <a:rPr lang="en-CA" sz="1600" dirty="0">
                <a:solidFill>
                  <a:schemeClr val="tx2"/>
                </a:solidFill>
              </a:rPr>
              <a:t>Net Present Value and Internal Rate </a:t>
            </a:r>
            <a:endParaRPr lang="en-CA" sz="1600" dirty="0" smtClean="0">
              <a:solidFill>
                <a:schemeClr val="tx2"/>
              </a:solidFill>
            </a:endParaRPr>
          </a:p>
          <a:p>
            <a:pPr algn="r"/>
            <a:r>
              <a:rPr lang="en-CA" sz="1600" dirty="0" smtClean="0">
                <a:solidFill>
                  <a:schemeClr val="tx2"/>
                </a:solidFill>
              </a:rPr>
              <a:t>of </a:t>
            </a:r>
            <a:r>
              <a:rPr lang="en-CA" sz="1600" dirty="0">
                <a:solidFill>
                  <a:schemeClr val="tx2"/>
                </a:solidFill>
              </a:rPr>
              <a:t>Return Analyses</a:t>
            </a:r>
            <a:endParaRPr lang="en-US" sz="1600" dirty="0">
              <a:solidFill>
                <a:schemeClr val="tx2"/>
              </a:solidFill>
            </a:endParaRPr>
          </a:p>
        </p:txBody>
      </p:sp>
      <p:pic>
        <p:nvPicPr>
          <p:cNvPr id="3" name="Picture 2" descr="The management of Broncial Industries Inc. is considering a capital investment project. The net cash flows expected from the project are $50,000 a year for seven years. The project requires an investment of $243,400, and no residual value is expected.&#10;&#10;Determine:&#10;&#10;A. The net present value for the project, using a minimum rate of return of 6% and the present value of an annuity table appearing in this chapter (Exhibit 5).&#10;&#10;B. The present value index. (Round to two decimal places.)&#10;&#10;C. The internal rate of return for the project by (1) computing a present value factor for an annuity of $1 and (2) using the present value of an annuity table appearing in this chapter (Exhibit 5).&#10;&#10;Solution:&#10;A &amp; B.&#10;A table is presented to show the net present value calculation and present value index. &#10;&#10;The Net present value is equal to Annual cash flows, $50,000, times the Present value factor for an annuity of $1 at 6% for 7 periods of 5.582 (amount underlined with a single rule), which is equal to the total present value of net cash flows, $ 279,100. From this amount, the amount to be invested is subtracted or negative 243,400 (amount underlined with a single rule), which results in the answer for Part A or the Net present value of $ 35,700 (amount underlined with a double rule).&#10;&#10;The Present Value Index is equal to Annual cash flows, $50,000, times the Present value factor for an annuity of $1 at 6% for 7 periods of 5.582 (amount underlined with a single rule), which is equal to the total present value of net cash flows, $ 279,100.  This amount is divided by the amount to be invested of 243,400 (amount underlined with a single rule), which results in the answer for Part B or the present value index of 1.15 (amount rounded and underlined with a double rule). A double-headed arrow connects the net present value and the present value index explained by a callout that says: “The project has a positive net present value, which is also indicated by the present value index, which is greater than 1.00.&#10; &#10;" title="Net Present Value and Internal Rate of Return Analyses"/>
          <p:cNvPicPr>
            <a:picLocks noChangeAspect="1"/>
          </p:cNvPicPr>
          <p:nvPr/>
        </p:nvPicPr>
        <p:blipFill>
          <a:blip r:embed="rId2"/>
          <a:stretch>
            <a:fillRect/>
          </a:stretch>
        </p:blipFill>
        <p:spPr>
          <a:xfrm>
            <a:off x="685800" y="1075386"/>
            <a:ext cx="6026727" cy="5077004"/>
          </a:xfrm>
          <a:prstGeom prst="rect">
            <a:avLst/>
          </a:prstGeom>
        </p:spPr>
      </p:pic>
    </p:spTree>
    <p:extLst>
      <p:ext uri="{BB962C8B-B14F-4D97-AF65-F5344CB8AC3E}">
        <p14:creationId xmlns:p14="http://schemas.microsoft.com/office/powerpoint/2010/main" val="855229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Factors That Complicate </a:t>
            </a:r>
            <a:r>
              <a:rPr lang="en-US" sz="2400" dirty="0" smtClean="0"/>
              <a:t>Capital </a:t>
            </a:r>
            <a:r>
              <a:rPr lang="en-US" sz="2400" dirty="0"/>
              <a:t>Investment Analysis</a:t>
            </a:r>
          </a:p>
        </p:txBody>
      </p:sp>
      <p:sp>
        <p:nvSpPr>
          <p:cNvPr id="3" name="Content Placeholder 2"/>
          <p:cNvSpPr>
            <a:spLocks noGrp="1"/>
          </p:cNvSpPr>
          <p:nvPr>
            <p:ph idx="1"/>
          </p:nvPr>
        </p:nvSpPr>
        <p:spPr>
          <a:xfrm>
            <a:off x="304800" y="1216152"/>
            <a:ext cx="7924800" cy="5184648"/>
          </a:xfrm>
        </p:spPr>
        <p:txBody>
          <a:bodyPr/>
          <a:lstStyle/>
          <a:p>
            <a:r>
              <a:rPr lang="en-US" dirty="0"/>
              <a:t>Additional factors such as the following may impact capital investment decisions:</a:t>
            </a:r>
          </a:p>
          <a:p>
            <a:pPr lvl="1"/>
            <a:r>
              <a:rPr lang="en-US" dirty="0"/>
              <a:t>Income tax</a:t>
            </a:r>
          </a:p>
          <a:p>
            <a:pPr lvl="1"/>
            <a:r>
              <a:rPr lang="en-US" dirty="0"/>
              <a:t>Proposals with unequal lives</a:t>
            </a:r>
          </a:p>
          <a:p>
            <a:pPr lvl="1"/>
            <a:r>
              <a:rPr lang="en-US" dirty="0"/>
              <a:t>Leasing versus purchasing</a:t>
            </a:r>
          </a:p>
          <a:p>
            <a:pPr lvl="1"/>
            <a:r>
              <a:rPr lang="en-US" dirty="0"/>
              <a:t>Uncertainty</a:t>
            </a:r>
          </a:p>
          <a:p>
            <a:pPr lvl="1"/>
            <a:r>
              <a:rPr lang="en-US" dirty="0"/>
              <a:t>Changes in price levels</a:t>
            </a:r>
          </a:p>
          <a:p>
            <a:pPr lvl="1"/>
            <a:r>
              <a:rPr lang="en-US" dirty="0"/>
              <a:t>Qualitative factors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214169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Income Tax</a:t>
            </a:r>
          </a:p>
        </p:txBody>
      </p:sp>
      <p:sp>
        <p:nvSpPr>
          <p:cNvPr id="3" name="Content Placeholder 2"/>
          <p:cNvSpPr>
            <a:spLocks noGrp="1"/>
          </p:cNvSpPr>
          <p:nvPr>
            <p:ph idx="1"/>
          </p:nvPr>
        </p:nvSpPr>
        <p:spPr>
          <a:xfrm>
            <a:off x="304800" y="1216152"/>
            <a:ext cx="8229600" cy="5184648"/>
          </a:xfrm>
        </p:spPr>
        <p:txBody>
          <a:bodyPr/>
          <a:lstStyle/>
          <a:p>
            <a:r>
              <a:rPr lang="en-US" dirty="0"/>
              <a:t>The impact of income tax on capital investment decisions can be material.</a:t>
            </a:r>
          </a:p>
          <a:p>
            <a:pPr lvl="1"/>
            <a:r>
              <a:rPr lang="en-US" dirty="0"/>
              <a:t>For example, in determining depreciation for federal income tax purposes, useful lives that are much shorter than actual useful lives are often used. </a:t>
            </a:r>
          </a:p>
          <a:p>
            <a:pPr lvl="1"/>
            <a:r>
              <a:rPr lang="en-US" dirty="0"/>
              <a:t>Also, depreciation for tax purposes often differs from depreciation for financial statement purposes. As a result, the timing of the cash flows for income taxes can have a significant impact on capital investment analysis.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406121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Methods Not Using Present Values</a:t>
            </a:r>
          </a:p>
        </p:txBody>
      </p:sp>
      <p:sp>
        <p:nvSpPr>
          <p:cNvPr id="3" name="Content Placeholder 2"/>
          <p:cNvSpPr>
            <a:spLocks noGrp="1"/>
          </p:cNvSpPr>
          <p:nvPr>
            <p:ph idx="1"/>
          </p:nvPr>
        </p:nvSpPr>
        <p:spPr>
          <a:xfrm>
            <a:off x="304800" y="1216152"/>
            <a:ext cx="8458200" cy="5184648"/>
          </a:xfrm>
        </p:spPr>
        <p:txBody>
          <a:bodyPr/>
          <a:lstStyle/>
          <a:p>
            <a:r>
              <a:rPr lang="en-US" dirty="0"/>
              <a:t>The methods not using present values are often useful in evaluating capital investment proposals that have relatively short useful lives.</a:t>
            </a:r>
          </a:p>
          <a:p>
            <a:pPr lvl="1"/>
            <a:r>
              <a:rPr lang="en-US" dirty="0"/>
              <a:t>In such cases, the timing of the cash flows (the time value of money) is less important.</a:t>
            </a:r>
          </a:p>
          <a:p>
            <a:r>
              <a:rPr lang="en-US" dirty="0"/>
              <a:t>Because the methods not using present values are easy to use, they are often used to screen proposals.</a:t>
            </a:r>
          </a:p>
        </p:txBody>
      </p:sp>
    </p:spTree>
    <p:extLst>
      <p:ext uri="{BB962C8B-B14F-4D97-AF65-F5344CB8AC3E}">
        <p14:creationId xmlns:p14="http://schemas.microsoft.com/office/powerpoint/2010/main" val="651195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Unequal Proposal Lives</a:t>
            </a:r>
            <a:br>
              <a:rPr lang="en-US" sz="2400" dirty="0"/>
            </a:br>
            <a:r>
              <a:rPr lang="en-US" sz="1800" dirty="0"/>
              <a:t>(slide 1 of 2)</a:t>
            </a:r>
            <a:endParaRPr lang="en-US" dirty="0"/>
          </a:p>
        </p:txBody>
      </p:sp>
      <p:sp>
        <p:nvSpPr>
          <p:cNvPr id="3" name="Content Placeholder 2"/>
          <p:cNvSpPr>
            <a:spLocks noGrp="1"/>
          </p:cNvSpPr>
          <p:nvPr>
            <p:ph idx="1"/>
          </p:nvPr>
        </p:nvSpPr>
        <p:spPr>
          <a:xfrm>
            <a:off x="304800" y="1216152"/>
            <a:ext cx="7620000" cy="5184648"/>
          </a:xfrm>
        </p:spPr>
        <p:txBody>
          <a:bodyPr/>
          <a:lstStyle/>
          <a:p>
            <a:r>
              <a:rPr lang="en-US" dirty="0" smtClean="0"/>
              <a:t>The </a:t>
            </a:r>
            <a:r>
              <a:rPr lang="en-US" dirty="0"/>
              <a:t>prior capital investment illustrations assumed that the alternative proposals had the same useful lives. In practice, however, proposals often have different lives.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2035096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Unequal Proposal Lives</a:t>
            </a:r>
            <a:br>
              <a:rPr lang="en-US" sz="2400" dirty="0"/>
            </a:br>
            <a:r>
              <a:rPr lang="en-US" sz="1800" dirty="0"/>
              <a:t>(slide 2 of 2)</a:t>
            </a:r>
            <a:endParaRPr lang="en-US" dirty="0"/>
          </a:p>
        </p:txBody>
      </p:sp>
      <p:sp>
        <p:nvSpPr>
          <p:cNvPr id="3" name="Content Placeholder 2"/>
          <p:cNvSpPr>
            <a:spLocks noGrp="1"/>
          </p:cNvSpPr>
          <p:nvPr>
            <p:ph idx="1"/>
          </p:nvPr>
        </p:nvSpPr>
        <p:spPr>
          <a:xfrm>
            <a:off x="304800" y="1216152"/>
            <a:ext cx="7848600" cy="5184648"/>
          </a:xfrm>
        </p:spPr>
        <p:txBody>
          <a:bodyPr/>
          <a:lstStyle/>
          <a:p>
            <a:r>
              <a:rPr lang="en-US" dirty="0" smtClean="0"/>
              <a:t>Assume </a:t>
            </a:r>
            <a:r>
              <a:rPr lang="en-US" dirty="0"/>
              <a:t>that a company is considering purchasing a new truck or a new computer network. The data for each proposal follows: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pic>
        <p:nvPicPr>
          <p:cNvPr id="5" name="Picture 4" descr="Data for proposals to consider the purchase of a new truck or a new computer network is shown in a table format.&#10;&#10;For the Truck, the cost is $100,000; the minimum desired rate of return is 10%; and the expected useful life is 8 years.&#10;&#10;For the Computer Network, the cost is $100,000; the minimum desired rate of return is 10%; and the expected useful life is 5 years.&#10;&#10;A table is shown with two columns: Truck and Computer Network. Under the truck column, the first row is cost, $100,000. The next row is minimum desired rate of return, 10%. The next row is expected useful life, 8 years. The next section is yearly expected cash flows to be received. For year 1, it is $30,000; year 2, 30,000; year 3, 25,000; year 4, 20,000; year 5, 15,000; year 6, 15,000; year 7, 10,000; and year 8, 10,000. There is a single rule under 10,000. The last row is total expected cash flows, $155,000. There is a double rule under $155,000.&#10;&#10;Under the computer network column, the first row is cost, $100,000. The next row is minimum desired rate of return, 10%. The next row is expected useful life, 5 years. The next section is yearly expected cash flows to be received. For year 1, it is $30,000; year 2, 30,000; year 3, 30,000; year 4, 30,000; year 5, 35,000; year 6, 0; year 7, 0; and year 8, 0. There is a single rule under 0. The last row is total expected cash flows, $155,000. There is a double rule under $155,000.&#10;&#10;&#10;" title="Unequal Proposal Lives"/>
          <p:cNvPicPr>
            <a:picLocks noChangeAspect="1"/>
          </p:cNvPicPr>
          <p:nvPr/>
        </p:nvPicPr>
        <p:blipFill>
          <a:blip r:embed="rId2"/>
          <a:stretch>
            <a:fillRect/>
          </a:stretch>
        </p:blipFill>
        <p:spPr>
          <a:xfrm>
            <a:off x="1447800" y="2743200"/>
            <a:ext cx="6172200" cy="3124200"/>
          </a:xfrm>
          <a:prstGeom prst="rect">
            <a:avLst/>
          </a:prstGeom>
        </p:spPr>
      </p:pic>
    </p:spTree>
    <p:extLst>
      <p:ext uri="{BB962C8B-B14F-4D97-AF65-F5344CB8AC3E}">
        <p14:creationId xmlns:p14="http://schemas.microsoft.com/office/powerpoint/2010/main" val="837330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0"/>
            <a:ext cx="8421624" cy="1143000"/>
          </a:xfrm>
        </p:spPr>
        <p:txBody>
          <a:bodyPr/>
          <a:lstStyle/>
          <a:p>
            <a:r>
              <a:rPr lang="en-US" sz="2000" dirty="0"/>
              <a:t>Net Present Value </a:t>
            </a:r>
            <a:r>
              <a:rPr lang="en-US" sz="2000" dirty="0" smtClean="0"/>
              <a:t>Analysis—Unequal </a:t>
            </a:r>
            <a:r>
              <a:rPr lang="en-US" sz="2000" dirty="0"/>
              <a:t>Lives of </a:t>
            </a:r>
            <a:r>
              <a:rPr lang="en-US" sz="2000" smtClean="0"/>
              <a:t>Proposals (Top</a:t>
            </a:r>
            <a:r>
              <a:rPr lang="en-US" sz="2000" dirty="0" smtClean="0"/>
              <a:t>)</a:t>
            </a:r>
            <a:r>
              <a:rPr lang="en-US" sz="2000" dirty="0"/>
              <a:t/>
            </a:r>
            <a:br>
              <a:rPr lang="en-US" sz="2000" dirty="0"/>
            </a:br>
            <a:r>
              <a:rPr lang="en-US" sz="2000" dirty="0" smtClean="0"/>
              <a:t>Net </a:t>
            </a:r>
            <a:r>
              <a:rPr lang="en-US" sz="2000" dirty="0"/>
              <a:t>Present Value </a:t>
            </a:r>
            <a:r>
              <a:rPr lang="en-US" sz="2000" dirty="0" smtClean="0"/>
              <a:t>Analysis—Equalized </a:t>
            </a:r>
            <a:r>
              <a:rPr lang="en-US" sz="2000" dirty="0"/>
              <a:t>Lives of Proposals </a:t>
            </a:r>
            <a:r>
              <a:rPr lang="en-US" sz="2000" smtClean="0"/>
              <a:t>(Bottom)</a:t>
            </a:r>
            <a:endParaRPr lang="en-CA" sz="2000" dirty="0"/>
          </a:p>
        </p:txBody>
      </p:sp>
      <p:pic>
        <p:nvPicPr>
          <p:cNvPr id="7" name="Picture 6"/>
          <p:cNvPicPr>
            <a:picLocks noChangeAspect="1"/>
          </p:cNvPicPr>
          <p:nvPr/>
        </p:nvPicPr>
        <p:blipFill>
          <a:blip r:embed="rId2"/>
          <a:stretch>
            <a:fillRect/>
          </a:stretch>
        </p:blipFill>
        <p:spPr>
          <a:xfrm>
            <a:off x="1990532" y="1406255"/>
            <a:ext cx="5553268" cy="4689745"/>
          </a:xfrm>
          <a:prstGeom prst="rect">
            <a:avLst/>
          </a:prstGeom>
        </p:spPr>
      </p:pic>
    </p:spTree>
    <p:extLst>
      <p:ext uri="{BB962C8B-B14F-4D97-AF65-F5344CB8AC3E}">
        <p14:creationId xmlns:p14="http://schemas.microsoft.com/office/powerpoint/2010/main" val="3236592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533400"/>
          </a:xfrm>
        </p:spPr>
        <p:txBody>
          <a:bodyPr/>
          <a:lstStyle/>
          <a:p>
            <a:pPr marL="3771900" indent="-3771900">
              <a:tabLst>
                <a:tab pos="3770313" algn="l"/>
              </a:tabLst>
            </a:pPr>
            <a:r>
              <a:rPr lang="en-US" sz="2800" b="1" dirty="0">
                <a:solidFill>
                  <a:schemeClr val="bg1"/>
                </a:solidFill>
                <a:latin typeface="Arial" panose="020B0604020202020204" pitchFamily="34" charset="0"/>
                <a:cs typeface="Arial" panose="020B0604020202020204" pitchFamily="34" charset="0"/>
              </a:rPr>
              <a:t>Check Up Corner</a:t>
            </a:r>
            <a:r>
              <a:rPr lang="en-US" dirty="0">
                <a:latin typeface="Arial" panose="020B0604020202020204" pitchFamily="34" charset="0"/>
                <a:cs typeface="Arial" panose="020B0604020202020204" pitchFamily="34" charset="0"/>
              </a:rPr>
              <a:t>	</a:t>
            </a:r>
            <a:r>
              <a:rPr lang="en-US" sz="2800" baseline="50000" dirty="0">
                <a:latin typeface="Arial" panose="020B0604020202020204" pitchFamily="34" charset="0"/>
                <a:cs typeface="Arial" panose="020B0604020202020204" pitchFamily="34" charset="0"/>
              </a:rPr>
              <a:t/>
            </a:r>
            <a:br>
              <a:rPr lang="en-US" sz="2800" baseline="50000" dirty="0">
                <a:latin typeface="Arial" panose="020B0604020202020204" pitchFamily="34" charset="0"/>
                <a:cs typeface="Arial" panose="020B0604020202020204" pitchFamily="34" charset="0"/>
              </a:rPr>
            </a:br>
            <a:endParaRPr lang="en-US" sz="2800" baseline="50000" dirty="0">
              <a:latin typeface="Arial" panose="020B0604020202020204" pitchFamily="34" charset="0"/>
              <a:cs typeface="Arial" panose="020B0604020202020204" pitchFamily="34" charset="0"/>
            </a:endParaRPr>
          </a:p>
        </p:txBody>
      </p:sp>
      <p:sp>
        <p:nvSpPr>
          <p:cNvPr id="4" name="TextBox 3"/>
          <p:cNvSpPr txBox="1"/>
          <p:nvPr/>
        </p:nvSpPr>
        <p:spPr>
          <a:xfrm>
            <a:off x="3048000" y="347246"/>
            <a:ext cx="5867400" cy="338554"/>
          </a:xfrm>
          <a:prstGeom prst="rect">
            <a:avLst/>
          </a:prstGeom>
          <a:noFill/>
        </p:spPr>
        <p:txBody>
          <a:bodyPr wrap="square" rtlCol="0">
            <a:spAutoFit/>
          </a:bodyPr>
          <a:lstStyle/>
          <a:p>
            <a:pPr algn="r"/>
            <a:r>
              <a:rPr lang="en-CA" sz="1600" dirty="0">
                <a:solidFill>
                  <a:schemeClr val="tx2"/>
                </a:solidFill>
              </a:rPr>
              <a:t>Net Present Value—Unequal Lives</a:t>
            </a:r>
            <a:endParaRPr lang="en-US" sz="1600" dirty="0">
              <a:solidFill>
                <a:schemeClr val="tx2"/>
              </a:solidFill>
            </a:endParaRPr>
          </a:p>
        </p:txBody>
      </p:sp>
      <p:pic>
        <p:nvPicPr>
          <p:cNvPr id="5" name="Picture 4" descr="Acme Company is evaluating two projects with unequal lives. Project 1 requires an original investment Of $50,000. The project will yield cash flows of $12,000 per year for five years. Project 1 could be sold at the end of five years for a price of $30,000. Project 2 has a net present value of $8,900 over a five-year life.&#10;&#10;A. Determine the net present value of Project 1 over a five-year life, with residual value, assuming a minimum rate of return of 12%.&#10;&#10;B. Which project provides the greater net present value?&#10;&#10;Solution:&#10;&#10;For answer A, the first line is present value of $12,000 per year at 12% for 5 years, $43,260, which is computed by $12,000 times 3.605 from Exhibit 5, 12%, 5 years. The next line is present value of $30,000 at 12% at the end of 5 years, 17,010, which is computed by $30,000 times 0.567 from Exhibit 2, 12%, 5 years. There is a single rule under 17,010. The next line is total present value of Project 1, $60,270. The next line is total cost of Project 1, negative 50,000. There is a single rule under negative 50,000. The last line is net present value of Project 1, $10,270. There is a double rule under $10,270.&#10;&#10;Answer B is Project 1—$10,270 is greater than the net present value of Project 2, $8,900.&#10;&#10;" title="Net Present Value—Unequal Lives"/>
          <p:cNvPicPr>
            <a:picLocks noChangeAspect="1"/>
          </p:cNvPicPr>
          <p:nvPr/>
        </p:nvPicPr>
        <p:blipFill>
          <a:blip r:embed="rId2"/>
          <a:stretch>
            <a:fillRect/>
          </a:stretch>
        </p:blipFill>
        <p:spPr>
          <a:xfrm>
            <a:off x="533400" y="1219200"/>
            <a:ext cx="8153400" cy="3246283"/>
          </a:xfrm>
          <a:prstGeom prst="rect">
            <a:avLst/>
          </a:prstGeom>
        </p:spPr>
      </p:pic>
    </p:spTree>
    <p:extLst>
      <p:ext uri="{BB962C8B-B14F-4D97-AF65-F5344CB8AC3E}">
        <p14:creationId xmlns:p14="http://schemas.microsoft.com/office/powerpoint/2010/main" val="215928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Lease versus Capital Investment</a:t>
            </a:r>
          </a:p>
        </p:txBody>
      </p:sp>
      <p:sp>
        <p:nvSpPr>
          <p:cNvPr id="3" name="Content Placeholder 2"/>
          <p:cNvSpPr>
            <a:spLocks noGrp="1"/>
          </p:cNvSpPr>
          <p:nvPr>
            <p:ph idx="1"/>
          </p:nvPr>
        </p:nvSpPr>
        <p:spPr>
          <a:xfrm>
            <a:off x="304800" y="1216152"/>
            <a:ext cx="8229600" cy="5184648"/>
          </a:xfrm>
        </p:spPr>
        <p:txBody>
          <a:bodyPr/>
          <a:lstStyle/>
          <a:p>
            <a:pPr marL="288925" indent="-288925"/>
            <a:r>
              <a:rPr lang="en-US" sz="2400" dirty="0"/>
              <a:t>Some advantages of leasing a fixed asset include the following:</a:t>
            </a:r>
          </a:p>
          <a:p>
            <a:pPr lvl="1"/>
            <a:r>
              <a:rPr lang="en-US" sz="2000" dirty="0"/>
              <a:t>The company has use of the fixed asset without spending large amounts of cash to purchase the asset.</a:t>
            </a:r>
          </a:p>
          <a:p>
            <a:pPr lvl="1"/>
            <a:r>
              <a:rPr lang="en-US" sz="2000" dirty="0"/>
              <a:t>The company eliminates the risk of owning an obsolete asset.</a:t>
            </a:r>
          </a:p>
          <a:p>
            <a:pPr lvl="1"/>
            <a:r>
              <a:rPr lang="en-US" sz="2000" dirty="0"/>
              <a:t>The company may deduct the annual lease payments for income tax purposes.</a:t>
            </a:r>
          </a:p>
          <a:p>
            <a:pPr marL="288925" indent="-288925"/>
            <a:r>
              <a:rPr lang="en-US" sz="2400" dirty="0"/>
              <a:t>A disadvantage of leasing a fixed asset includes the following:</a:t>
            </a:r>
          </a:p>
          <a:p>
            <a:pPr lvl="1"/>
            <a:r>
              <a:rPr lang="en-US" sz="2000" dirty="0"/>
              <a:t>It is normally more costly than purchasing the asset.</a:t>
            </a:r>
          </a:p>
          <a:p>
            <a:pPr lvl="2"/>
            <a:r>
              <a:rPr lang="en-US" sz="1800" dirty="0"/>
              <a:t>This is because the lessor (owner of the asset) includes in the rental price not only the costs of owning the asset, but also a profit.</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507789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Uncertainty</a:t>
            </a:r>
          </a:p>
        </p:txBody>
      </p:sp>
      <p:sp>
        <p:nvSpPr>
          <p:cNvPr id="3" name="Content Placeholder 2"/>
          <p:cNvSpPr>
            <a:spLocks noGrp="1"/>
          </p:cNvSpPr>
          <p:nvPr>
            <p:ph idx="1"/>
          </p:nvPr>
        </p:nvSpPr>
        <p:spPr>
          <a:xfrm>
            <a:off x="304800" y="1216152"/>
            <a:ext cx="7848600" cy="5184648"/>
          </a:xfrm>
        </p:spPr>
        <p:txBody>
          <a:bodyPr/>
          <a:lstStyle/>
          <a:p>
            <a:r>
              <a:rPr lang="en-US" dirty="0"/>
              <a:t>All capital investment analyses rely on factors that are uncertain.</a:t>
            </a:r>
          </a:p>
          <a:p>
            <a:pPr lvl="1"/>
            <a:r>
              <a:rPr lang="en-US" dirty="0"/>
              <a:t>For example, estimates of revenues, expenses, and cash flows are uncertain.</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2436418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Changes in Price Levels</a:t>
            </a:r>
            <a:br>
              <a:rPr lang="en-US" sz="2400" dirty="0"/>
            </a:br>
            <a:r>
              <a:rPr lang="en-US" sz="1800" dirty="0"/>
              <a:t>(slide 1 of 2)</a:t>
            </a:r>
            <a:endParaRPr lang="en-US" dirty="0"/>
          </a:p>
        </p:txBody>
      </p:sp>
      <p:sp>
        <p:nvSpPr>
          <p:cNvPr id="3" name="Content Placeholder 2"/>
          <p:cNvSpPr>
            <a:spLocks noGrp="1"/>
          </p:cNvSpPr>
          <p:nvPr>
            <p:ph idx="1"/>
          </p:nvPr>
        </p:nvSpPr>
        <p:spPr>
          <a:xfrm>
            <a:off x="304800" y="1216152"/>
            <a:ext cx="8686800" cy="5184648"/>
          </a:xfrm>
        </p:spPr>
        <p:txBody>
          <a:bodyPr/>
          <a:lstStyle/>
          <a:p>
            <a:pPr>
              <a:spcBef>
                <a:spcPts val="0"/>
              </a:spcBef>
            </a:pPr>
            <a:r>
              <a:rPr lang="en-US" dirty="0" smtClean="0"/>
              <a:t>Price </a:t>
            </a:r>
            <a:r>
              <a:rPr lang="en-US" dirty="0"/>
              <a:t>levels normally change as the economy improves or deteriorates.</a:t>
            </a:r>
          </a:p>
          <a:p>
            <a:pPr lvl="1"/>
            <a:r>
              <a:rPr lang="en-US" dirty="0"/>
              <a:t>General price levels often increase in a rapidly growing economy, which is called </a:t>
            </a:r>
            <a:r>
              <a:rPr lang="en-US" b="1" dirty="0">
                <a:solidFill>
                  <a:schemeClr val="accent2"/>
                </a:solidFill>
              </a:rPr>
              <a:t>inflation</a:t>
            </a:r>
            <a:r>
              <a:rPr lang="en-US" dirty="0"/>
              <a:t>. </a:t>
            </a:r>
          </a:p>
          <a:p>
            <a:pPr lvl="2"/>
            <a:r>
              <a:rPr lang="en-US" dirty="0"/>
              <a:t>During such periods, the rate of return on an investment should exceed the rising price level.</a:t>
            </a:r>
          </a:p>
          <a:p>
            <a:pPr lvl="1"/>
            <a:r>
              <a:rPr lang="en-US" dirty="0"/>
              <a:t>If this is not the case, the cash returned on the investment will be less than expected.</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258280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Changes in Price Levels</a:t>
            </a:r>
            <a:br>
              <a:rPr lang="en-US" sz="2400" dirty="0"/>
            </a:br>
            <a:r>
              <a:rPr lang="en-US" sz="1800" dirty="0"/>
              <a:t>(slide 2 of 2)</a:t>
            </a:r>
            <a:endParaRPr lang="en-US" dirty="0"/>
          </a:p>
        </p:txBody>
      </p:sp>
      <p:sp>
        <p:nvSpPr>
          <p:cNvPr id="3" name="Content Placeholder 2"/>
          <p:cNvSpPr>
            <a:spLocks noGrp="1"/>
          </p:cNvSpPr>
          <p:nvPr>
            <p:ph idx="1"/>
          </p:nvPr>
        </p:nvSpPr>
        <p:spPr>
          <a:xfrm>
            <a:off x="304800" y="1216152"/>
            <a:ext cx="8305800" cy="5184648"/>
          </a:xfrm>
        </p:spPr>
        <p:txBody>
          <a:bodyPr/>
          <a:lstStyle/>
          <a:p>
            <a:r>
              <a:rPr lang="en-US" dirty="0"/>
              <a:t>Price levels may also change for foreign investments.  </a:t>
            </a:r>
          </a:p>
          <a:p>
            <a:pPr lvl="1"/>
            <a:r>
              <a:rPr lang="en-US" dirty="0"/>
              <a:t>This occurs as currency exchange rates change. </a:t>
            </a:r>
          </a:p>
          <a:p>
            <a:pPr lvl="2"/>
            <a:r>
              <a:rPr lang="en-US" b="1" dirty="0">
                <a:solidFill>
                  <a:schemeClr val="accent2"/>
                </a:solidFill>
              </a:rPr>
              <a:t>Currency exchange rates</a:t>
            </a:r>
            <a:r>
              <a:rPr lang="en-US" dirty="0">
                <a:solidFill>
                  <a:schemeClr val="accent2"/>
                </a:solidFill>
              </a:rPr>
              <a:t> </a:t>
            </a:r>
            <a:r>
              <a:rPr lang="en-US" dirty="0"/>
              <a:t>are the rates at which currency in another country can be exchanged for U.S. dollars.</a:t>
            </a:r>
          </a:p>
          <a:p>
            <a:pPr lvl="3"/>
            <a:r>
              <a:rPr lang="en-US" dirty="0"/>
              <a:t>If the amount of local dollars that can be exchanged for one U.S. dollar increases, then the local currency is said to be weakening to the dollar.</a:t>
            </a:r>
          </a:p>
          <a:p>
            <a:pPr lvl="4"/>
            <a:r>
              <a:rPr lang="en-US" sz="1600" dirty="0"/>
              <a:t>When a company has an investment in another country where the local currency is weakening, the return on the investment, as expressed in U.S. dollars, is adversely impacted.</a:t>
            </a:r>
          </a:p>
          <a:p>
            <a:pPr lvl="5"/>
            <a:r>
              <a:rPr lang="en-US" sz="1400" dirty="0">
                <a:solidFill>
                  <a:schemeClr val="tx2"/>
                </a:solidFill>
                <a:latin typeface="Tw Cen MT"/>
                <a:cs typeface="Tw Cen MT"/>
              </a:rPr>
              <a:t>This is because the expected amount of local currency returned on the investment would purchase fewer U.S. dollars.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535523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Qualitative Considerations</a:t>
            </a:r>
          </a:p>
        </p:txBody>
      </p:sp>
      <p:sp>
        <p:nvSpPr>
          <p:cNvPr id="3" name="Content Placeholder 2"/>
          <p:cNvSpPr>
            <a:spLocks noGrp="1"/>
          </p:cNvSpPr>
          <p:nvPr>
            <p:ph idx="1"/>
          </p:nvPr>
        </p:nvSpPr>
        <p:spPr>
          <a:xfrm>
            <a:off x="304800" y="1216152"/>
            <a:ext cx="8763000" cy="5184648"/>
          </a:xfrm>
        </p:spPr>
        <p:txBody>
          <a:bodyPr/>
          <a:lstStyle/>
          <a:p>
            <a:r>
              <a:rPr lang="en-US" dirty="0"/>
              <a:t>Some benefits of capital investments are qualitative in nature and cannot be estimated in dollar terms.</a:t>
            </a:r>
          </a:p>
          <a:p>
            <a:r>
              <a:rPr lang="en-US" dirty="0"/>
              <a:t>Some examples of qualitative considerations that may influence capital investment analysis include the investment proposal’s impact on the following:</a:t>
            </a:r>
          </a:p>
          <a:p>
            <a:pPr lvl="1"/>
            <a:r>
              <a:rPr lang="en-US" dirty="0"/>
              <a:t>Product quality</a:t>
            </a:r>
          </a:p>
          <a:p>
            <a:pPr lvl="1"/>
            <a:r>
              <a:rPr lang="en-US" dirty="0"/>
              <a:t>Manufacturing flexibility</a:t>
            </a:r>
          </a:p>
          <a:p>
            <a:pPr lvl="1"/>
            <a:r>
              <a:rPr lang="en-US" dirty="0"/>
              <a:t>Employee morale</a:t>
            </a:r>
          </a:p>
          <a:p>
            <a:pPr lvl="1"/>
            <a:r>
              <a:rPr lang="en-US" dirty="0"/>
              <a:t>Manufacturing productivity</a:t>
            </a:r>
          </a:p>
          <a:p>
            <a:pPr lvl="1"/>
            <a:r>
              <a:rPr lang="en-US" dirty="0"/>
              <a:t>Market (strategic) opportunities</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1797001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2"/>
            <a:ext cx="8458200" cy="1037768"/>
          </a:xfrm>
        </p:spPr>
        <p:txBody>
          <a:bodyPr/>
          <a:lstStyle/>
          <a:p>
            <a:r>
              <a:rPr lang="en-US" sz="2400" dirty="0"/>
              <a:t>Capital Rationing</a:t>
            </a:r>
          </a:p>
        </p:txBody>
      </p:sp>
      <p:sp>
        <p:nvSpPr>
          <p:cNvPr id="3" name="Content Placeholder 2"/>
          <p:cNvSpPr>
            <a:spLocks noGrp="1"/>
          </p:cNvSpPr>
          <p:nvPr>
            <p:ph idx="1"/>
          </p:nvPr>
        </p:nvSpPr>
        <p:spPr>
          <a:xfrm>
            <a:off x="304800" y="1216152"/>
            <a:ext cx="8305800" cy="5184648"/>
          </a:xfrm>
        </p:spPr>
        <p:txBody>
          <a:bodyPr/>
          <a:lstStyle/>
          <a:p>
            <a:pPr marL="288925" indent="-288925"/>
            <a:r>
              <a:rPr lang="en-US" sz="2400" b="1" dirty="0">
                <a:solidFill>
                  <a:schemeClr val="accent2"/>
                </a:solidFill>
              </a:rPr>
              <a:t>Capital rationing </a:t>
            </a:r>
            <a:r>
              <a:rPr lang="en-US" sz="2400" dirty="0"/>
              <a:t>is the process by which management allocates funds among competing capital investment proposals.</a:t>
            </a:r>
          </a:p>
          <a:p>
            <a:pPr lvl="1"/>
            <a:r>
              <a:rPr lang="en-US" sz="2000" dirty="0"/>
              <a:t>Alternative proposals are initially screened by establishing minimum standards, using the cash payback and the average rate of return methods. </a:t>
            </a:r>
          </a:p>
          <a:p>
            <a:pPr lvl="1"/>
            <a:r>
              <a:rPr lang="en-US" sz="2000" dirty="0"/>
              <a:t>The proposals that survive this screening are further analyzed, using the net present value and internal rate of return methods.</a:t>
            </a:r>
          </a:p>
          <a:p>
            <a:pPr lvl="1"/>
            <a:r>
              <a:rPr lang="en-US" sz="2000" dirty="0"/>
              <a:t>At the end of the capital rationing process, accepted proposals are ranked and compared with the funds available.</a:t>
            </a:r>
          </a:p>
          <a:p>
            <a:pPr lvl="2"/>
            <a:r>
              <a:rPr lang="en-US" sz="1800" dirty="0"/>
              <a:t>Proposals that are selected for funding are included in the capital expenditures budget.</a:t>
            </a:r>
          </a:p>
          <a:p>
            <a:pPr lvl="2"/>
            <a:r>
              <a:rPr lang="en-US" sz="1800" dirty="0"/>
              <a:t>Unfunded proposals may be reconsidered if funds later become available.</a:t>
            </a:r>
          </a:p>
        </p:txBody>
      </p:sp>
      <p:sp>
        <p:nvSpPr>
          <p:cNvPr id="6" name="Content Placeholder 2"/>
          <p:cNvSpPr txBox="1">
            <a:spLocks/>
          </p:cNvSpPr>
          <p:nvPr/>
        </p:nvSpPr>
        <p:spPr>
          <a:xfrm>
            <a:off x="228600" y="1216152"/>
            <a:ext cx="8686800" cy="5184648"/>
          </a:xfrm>
          <a:prstGeom prst="rect">
            <a:avLst/>
          </a:prstGeom>
        </p:spPr>
        <p:txBody>
          <a:bodyPr/>
          <a:lstStyle>
            <a:lvl1pPr marL="342900" indent="-342900" algn="l" rtl="0" eaLnBrk="0" fontAlgn="base" hangingPunct="0">
              <a:spcBef>
                <a:spcPts val="1200"/>
              </a:spcBef>
              <a:spcAft>
                <a:spcPct val="0"/>
              </a:spcAft>
              <a:buClr>
                <a:srgbClr val="00375D"/>
              </a:buClr>
              <a:buSzPct val="125000"/>
              <a:buFont typeface="Arial" panose="020B0604020202020204" pitchFamily="34" charset="0"/>
              <a:buChar char="•"/>
              <a:defRPr sz="28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rgbClr val="992315"/>
              </a:buClr>
              <a:buSzPct val="75000"/>
              <a:buFont typeface="Courier New" panose="02070309020205020404" pitchFamily="49" charset="0"/>
              <a:buChar char="o"/>
              <a:defRPr sz="2400">
                <a:solidFill>
                  <a:schemeClr val="tx2"/>
                </a:solidFill>
                <a:latin typeface="Arial" panose="020B0604020202020204" pitchFamily="34" charset="0"/>
                <a:ea typeface="Times New Roman" charset="0"/>
                <a:cs typeface="Arial" panose="020B0604020202020204" pitchFamily="34" charset="0"/>
              </a:defRPr>
            </a:lvl2pPr>
            <a:lvl3pPr marL="1143000" indent="-228600" algn="l" rtl="0" eaLnBrk="0" fontAlgn="base" hangingPunct="0">
              <a:spcBef>
                <a:spcPts val="1200"/>
              </a:spcBef>
              <a:spcAft>
                <a:spcPct val="0"/>
              </a:spcAft>
              <a:buClr>
                <a:srgbClr val="00375D"/>
              </a:buClr>
              <a:buFont typeface="Wingdings" charset="2"/>
              <a:buChar char="§"/>
              <a:defRPr sz="2000">
                <a:solidFill>
                  <a:schemeClr val="tx2"/>
                </a:solidFill>
                <a:latin typeface="Arial" panose="020B0604020202020204" pitchFamily="34" charset="0"/>
                <a:ea typeface="Times New Roman" charset="0"/>
                <a:cs typeface="Arial" panose="020B0604020202020204" pitchFamily="34" charset="0"/>
              </a:defRPr>
            </a:lvl3pPr>
            <a:lvl4pPr marL="1600200" indent="-228600" algn="l" rtl="0" eaLnBrk="0" fontAlgn="base" hangingPunct="0">
              <a:spcBef>
                <a:spcPts val="1200"/>
              </a:spcBef>
              <a:spcAft>
                <a:spcPct val="0"/>
              </a:spcAft>
              <a:buChar char="–"/>
              <a:defRPr sz="1800">
                <a:solidFill>
                  <a:schemeClr val="tx2"/>
                </a:solidFill>
                <a:latin typeface="Arial" panose="020B0604020202020204" pitchFamily="34" charset="0"/>
                <a:ea typeface="Times New Roman" charset="0"/>
                <a:cs typeface="Arial" panose="020B0604020202020204" pitchFamily="34" charset="0"/>
              </a:defRPr>
            </a:lvl4pPr>
            <a:lvl5pPr marL="2057400" indent="-228600" algn="l" rtl="0" eaLnBrk="0" fontAlgn="base" hangingPunct="0">
              <a:spcBef>
                <a:spcPts val="1200"/>
              </a:spcBef>
              <a:spcAft>
                <a:spcPct val="0"/>
              </a:spcAft>
              <a:buFont typeface="Wingdings" panose="05000000000000000000" pitchFamily="2" charset="2"/>
              <a:buChar char="§"/>
              <a:defRPr sz="1800">
                <a:solidFill>
                  <a:schemeClr val="tx2"/>
                </a:solidFill>
                <a:latin typeface="Arial" panose="020B0604020202020204" pitchFamily="34" charset="0"/>
                <a:ea typeface="Times New Roman"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a:lstStyle>
          <a:p>
            <a:pPr marL="0" indent="0" eaLnBrk="1" fontAlgn="auto" hangingPunct="1">
              <a:buSzPct val="100000"/>
              <a:buNone/>
              <a:defRPr/>
            </a:pPr>
            <a:endParaRPr lang="en-US" dirty="0"/>
          </a:p>
        </p:txBody>
      </p:sp>
    </p:spTree>
    <p:extLst>
      <p:ext uri="{BB962C8B-B14F-4D97-AF65-F5344CB8AC3E}">
        <p14:creationId xmlns:p14="http://schemas.microsoft.com/office/powerpoint/2010/main" val="350802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Average Rate of Return Method</a:t>
            </a:r>
            <a:br>
              <a:rPr lang="en-US" sz="3200" dirty="0"/>
            </a:br>
            <a:r>
              <a:rPr lang="en-US" sz="1800" dirty="0"/>
              <a:t>(slide 1 of 5)</a:t>
            </a:r>
            <a:endParaRPr lang="en-US" dirty="0"/>
          </a:p>
        </p:txBody>
      </p:sp>
      <p:sp>
        <p:nvSpPr>
          <p:cNvPr id="3" name="Content Placeholder 2"/>
          <p:cNvSpPr>
            <a:spLocks noGrp="1"/>
          </p:cNvSpPr>
          <p:nvPr>
            <p:ph idx="1"/>
          </p:nvPr>
        </p:nvSpPr>
        <p:spPr>
          <a:xfrm>
            <a:off x="304800" y="1216152"/>
            <a:ext cx="8839200" cy="5184648"/>
          </a:xfrm>
        </p:spPr>
        <p:txBody>
          <a:bodyPr/>
          <a:lstStyle/>
          <a:p>
            <a:r>
              <a:rPr lang="en-US" dirty="0"/>
              <a:t>The </a:t>
            </a:r>
            <a:r>
              <a:rPr lang="en-US" b="1" dirty="0">
                <a:solidFill>
                  <a:schemeClr val="accent2"/>
                </a:solidFill>
              </a:rPr>
              <a:t>average rate of return</a:t>
            </a:r>
            <a:r>
              <a:rPr lang="en-US" dirty="0"/>
              <a:t>, sometimes called the accounting rate of return, measures the average income as a percent of the average investment. </a:t>
            </a:r>
          </a:p>
          <a:p>
            <a:r>
              <a:rPr lang="en-US" dirty="0"/>
              <a:t>The average rate of return is computed as follows:</a:t>
            </a:r>
          </a:p>
          <a:p>
            <a:endParaRPr lang="en-US" dirty="0"/>
          </a:p>
          <a:p>
            <a:endParaRPr lang="en-US" dirty="0"/>
          </a:p>
          <a:p>
            <a:pPr lvl="1"/>
            <a:r>
              <a:rPr lang="en-US" dirty="0"/>
              <a:t>Assuming straight-line depreciation, the average investment is computed as follows:</a:t>
            </a:r>
          </a:p>
        </p:txBody>
      </p:sp>
      <p:grpSp>
        <p:nvGrpSpPr>
          <p:cNvPr id="5" name="Group 4" descr="An equation reads: Average Rate of Return equals Estimated Average Annual Income divided by Average Investment." title="Average Rate of Return Method (slide 1 of 5)"/>
          <p:cNvGrpSpPr>
            <a:grpSpLocks/>
          </p:cNvGrpSpPr>
          <p:nvPr/>
        </p:nvGrpSpPr>
        <p:grpSpPr bwMode="auto">
          <a:xfrm>
            <a:off x="950804" y="3354387"/>
            <a:ext cx="7050196" cy="836613"/>
            <a:chOff x="768" y="2375"/>
            <a:chExt cx="3486" cy="527"/>
          </a:xfrm>
        </p:grpSpPr>
        <p:sp>
          <p:nvSpPr>
            <p:cNvPr id="6" name="Text Box 4"/>
            <p:cNvSpPr txBox="1">
              <a:spLocks noChangeArrowheads="1"/>
            </p:cNvSpPr>
            <p:nvPr/>
          </p:nvSpPr>
          <p:spPr bwMode="auto">
            <a:xfrm>
              <a:off x="768" y="2496"/>
              <a:ext cx="2160" cy="269"/>
            </a:xfrm>
            <a:prstGeom prst="rect">
              <a:avLst/>
            </a:prstGeom>
            <a:noFill/>
            <a:ln>
              <a:noFill/>
            </a:ln>
            <a:effectLs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defRPr/>
              </a:pPr>
              <a:r>
                <a:rPr lang="en-US" sz="2200" b="0" dirty="0">
                  <a:solidFill>
                    <a:schemeClr val="tx2"/>
                  </a:solidFill>
                  <a:latin typeface="Tw Cen MT" panose="020B0602020104020603" pitchFamily="34" charset="0"/>
                </a:rPr>
                <a:t>Average Rate of Return =</a:t>
              </a:r>
            </a:p>
          </p:txBody>
        </p:sp>
        <p:sp>
          <p:nvSpPr>
            <p:cNvPr id="7" name="Text Box 5" descr="Average rate of return is equal to Average Annual Income divided by Average Investment." title="Average Rate of Return Equation "/>
            <p:cNvSpPr txBox="1">
              <a:spLocks noChangeArrowheads="1"/>
            </p:cNvSpPr>
            <p:nvPr/>
          </p:nvSpPr>
          <p:spPr bwMode="auto">
            <a:xfrm>
              <a:off x="2238" y="2375"/>
              <a:ext cx="2016" cy="527"/>
            </a:xfrm>
            <a:prstGeom prst="rect">
              <a:avLst/>
            </a:prstGeom>
            <a:noFill/>
            <a:ln>
              <a:noFill/>
            </a:ln>
            <a:effectLs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spcBef>
                  <a:spcPct val="20000"/>
                </a:spcBef>
                <a:defRPr/>
              </a:pPr>
              <a:r>
                <a:rPr lang="en-US" sz="2200" b="0" dirty="0">
                  <a:solidFill>
                    <a:schemeClr val="tx2"/>
                  </a:solidFill>
                  <a:latin typeface="Tw Cen MT" panose="020B0602020104020603" pitchFamily="34" charset="0"/>
                </a:rPr>
                <a:t>Estimated Average Annual Income</a:t>
              </a:r>
            </a:p>
            <a:p>
              <a:pPr algn="ctr">
                <a:spcBef>
                  <a:spcPct val="20000"/>
                </a:spcBef>
                <a:defRPr/>
              </a:pPr>
              <a:r>
                <a:rPr lang="en-US" sz="2200" b="0" dirty="0">
                  <a:solidFill>
                    <a:schemeClr val="tx2"/>
                  </a:solidFill>
                  <a:latin typeface="Tw Cen MT" panose="020B0602020104020603" pitchFamily="34" charset="0"/>
                </a:rPr>
                <a:t>Average Investment</a:t>
              </a:r>
            </a:p>
          </p:txBody>
        </p:sp>
        <p:sp>
          <p:nvSpPr>
            <p:cNvPr id="8" name="Line 6"/>
            <p:cNvSpPr>
              <a:spLocks noChangeShapeType="1"/>
            </p:cNvSpPr>
            <p:nvPr/>
          </p:nvSpPr>
          <p:spPr bwMode="auto">
            <a:xfrm flipV="1">
              <a:off x="2309" y="2639"/>
              <a:ext cx="1872" cy="6"/>
            </a:xfrm>
            <a:prstGeom prst="line">
              <a:avLst/>
            </a:prstGeom>
            <a:noFill/>
            <a:ln w="22225">
              <a:solidFill>
                <a:schemeClr val="tx2"/>
              </a:solidFill>
              <a:round/>
              <a:headEnd/>
              <a:tailEnd/>
            </a:ln>
            <a:effectLst/>
            <a:extLst/>
          </p:spPr>
          <p:txBody>
            <a:bodyPr anchor="ctr"/>
            <a:lstStyle/>
            <a:p>
              <a:pPr>
                <a:defRPr/>
              </a:pPr>
              <a:endParaRPr lang="en-US" dirty="0">
                <a:solidFill>
                  <a:schemeClr val="accent6"/>
                </a:solidFill>
              </a:endParaRPr>
            </a:p>
          </p:txBody>
        </p:sp>
      </p:grpSp>
      <p:grpSp>
        <p:nvGrpSpPr>
          <p:cNvPr id="9" name="Group 8" descr="Average Investment is equal to the sum of Initial Cost plus Residual Value divided by 2." title="Average Investment Equation"/>
          <p:cNvGrpSpPr>
            <a:grpSpLocks/>
          </p:cNvGrpSpPr>
          <p:nvPr/>
        </p:nvGrpSpPr>
        <p:grpSpPr bwMode="auto">
          <a:xfrm>
            <a:off x="1789004" y="5183187"/>
            <a:ext cx="5867947" cy="836613"/>
            <a:chOff x="768" y="2375"/>
            <a:chExt cx="3474" cy="527"/>
          </a:xfrm>
        </p:grpSpPr>
        <p:sp>
          <p:nvSpPr>
            <p:cNvPr id="10" name="Text Box 4"/>
            <p:cNvSpPr txBox="1">
              <a:spLocks noChangeArrowheads="1"/>
            </p:cNvSpPr>
            <p:nvPr/>
          </p:nvSpPr>
          <p:spPr bwMode="auto">
            <a:xfrm>
              <a:off x="768" y="2496"/>
              <a:ext cx="2160" cy="269"/>
            </a:xfrm>
            <a:prstGeom prst="rect">
              <a:avLst/>
            </a:prstGeom>
            <a:noFill/>
            <a:ln>
              <a:noFill/>
            </a:ln>
            <a:effectLs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defRPr/>
              </a:pPr>
              <a:r>
                <a:rPr lang="en-US" sz="2200" b="0" dirty="0">
                  <a:solidFill>
                    <a:schemeClr val="tx2"/>
                  </a:solidFill>
                  <a:latin typeface="Tw Cen MT" panose="020B0602020104020603" pitchFamily="34" charset="0"/>
                </a:rPr>
                <a:t>Average Investment =</a:t>
              </a:r>
            </a:p>
          </p:txBody>
        </p:sp>
        <p:sp>
          <p:nvSpPr>
            <p:cNvPr id="11" name="Text Box 5"/>
            <p:cNvSpPr txBox="1">
              <a:spLocks noChangeArrowheads="1"/>
            </p:cNvSpPr>
            <p:nvPr/>
          </p:nvSpPr>
          <p:spPr bwMode="auto">
            <a:xfrm>
              <a:off x="2238" y="2375"/>
              <a:ext cx="2004" cy="527"/>
            </a:xfrm>
            <a:prstGeom prst="rect">
              <a:avLst/>
            </a:prstGeom>
            <a:noFill/>
            <a:ln>
              <a:noFill/>
            </a:ln>
            <a:effectLs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spcBef>
                  <a:spcPct val="20000"/>
                </a:spcBef>
                <a:defRPr/>
              </a:pPr>
              <a:r>
                <a:rPr lang="en-US" sz="2200" b="0" dirty="0">
                  <a:solidFill>
                    <a:schemeClr val="tx2"/>
                  </a:solidFill>
                  <a:latin typeface="Tw Cen MT" panose="020B0602020104020603" pitchFamily="34" charset="0"/>
                </a:rPr>
                <a:t>Initial Cost + Residual Value</a:t>
              </a:r>
            </a:p>
            <a:p>
              <a:pPr algn="ctr">
                <a:spcBef>
                  <a:spcPct val="20000"/>
                </a:spcBef>
                <a:defRPr/>
              </a:pPr>
              <a:r>
                <a:rPr lang="en-US" sz="2200" b="0" dirty="0">
                  <a:solidFill>
                    <a:schemeClr val="tx2"/>
                  </a:solidFill>
                  <a:latin typeface="Tw Cen MT" panose="020B0602020104020603" pitchFamily="34" charset="0"/>
                </a:rPr>
                <a:t>2</a:t>
              </a:r>
            </a:p>
          </p:txBody>
        </p:sp>
        <p:sp>
          <p:nvSpPr>
            <p:cNvPr id="12" name="Line 6"/>
            <p:cNvSpPr>
              <a:spLocks noChangeShapeType="1"/>
            </p:cNvSpPr>
            <p:nvPr/>
          </p:nvSpPr>
          <p:spPr bwMode="auto">
            <a:xfrm>
              <a:off x="2309" y="2645"/>
              <a:ext cx="1863" cy="1"/>
            </a:xfrm>
            <a:prstGeom prst="line">
              <a:avLst/>
            </a:prstGeom>
            <a:noFill/>
            <a:ln w="22225">
              <a:solidFill>
                <a:schemeClr val="tx2"/>
              </a:solidFill>
              <a:round/>
              <a:headEnd/>
              <a:tailEnd/>
            </a:ln>
            <a:effectLst/>
            <a:extLst/>
          </p:spPr>
          <p:txBody>
            <a:bodyPr anchor="ctr"/>
            <a:lstStyle/>
            <a:p>
              <a:pPr>
                <a:defRPr/>
              </a:pPr>
              <a:endParaRPr lang="en-US" dirty="0">
                <a:solidFill>
                  <a:schemeClr val="accent6"/>
                </a:solidFill>
              </a:endParaRPr>
            </a:p>
          </p:txBody>
        </p:sp>
      </p:grpSp>
    </p:spTree>
    <p:extLst>
      <p:ext uri="{BB962C8B-B14F-4D97-AF65-F5344CB8AC3E}">
        <p14:creationId xmlns:p14="http://schemas.microsoft.com/office/powerpoint/2010/main" val="7128754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Rationing Decision Process</a:t>
            </a:r>
            <a:endParaRPr lang="en-CA" dirty="0"/>
          </a:p>
        </p:txBody>
      </p:sp>
      <p:pic>
        <p:nvPicPr>
          <p:cNvPr id="3" name="Picture 2" descr="A flow chart is shown. At the top left is a proposal labeled “Alternative capital investment proposals.” An arrow points right to a graphic of a person reviewing the proposal with the label “Minimum cash payback and average rate of return standards met?” The No arrow points right to a stack of rejected proposals. The Yes arrow points down to a graphic of people reviewing the proposal labeled “Proposals for further analysis. An arrow points down to a graphic of a person reviewing the proposal with the label “Net present value and internal rate of return standards met?” The No arrow points right to a stack of rejected proposals. An arrow from the top stack of rejected proposals points down to this stack, and an arrow from this stack points down to a graphic of a person reviewing the proposal with the label “Do qualitative consideration change the decision?” The No arrow points right to a stack of rejected proposals. The yes arrow points down to a graphic of a group of people labeled “Accepted proposals.” The Yes arrow from “Net present value and internal rate of return standards met?” points down to a graphic of people looking at a computer labeled “Proposals for further analysis.” An arrow points down to a graphic of a person reviewing the proposal labeled “Do qualitative considerations change the decision?” The Yes arrow points left to a stack of rejected proposals. The No arrow points down to a graphic of a group of people labeled “Accepted proposals.” An arrow points down from here to a graphic of a person with the label “Ranking of proposals.” An arrow points down from that to a stack of money labeled “Capital funds available?” The Yes arrow points left to a graphic of the proposal and money with the label “Funded proposals.” The No arrow points right to a graphic of a file with the label “Unfunded proposals—Reconsider if funds subsequently become available.”&#10;&#10;" title="Capital Rationing Decision Process"/>
          <p:cNvPicPr>
            <a:picLocks noChangeAspect="1"/>
          </p:cNvPicPr>
          <p:nvPr/>
        </p:nvPicPr>
        <p:blipFill>
          <a:blip r:embed="rId2"/>
          <a:stretch>
            <a:fillRect/>
          </a:stretch>
        </p:blipFill>
        <p:spPr>
          <a:xfrm>
            <a:off x="2743200" y="1266825"/>
            <a:ext cx="3733800" cy="5133975"/>
          </a:xfrm>
          <a:prstGeom prst="rect">
            <a:avLst/>
          </a:prstGeom>
        </p:spPr>
      </p:pic>
    </p:spTree>
    <p:extLst>
      <p:ext uri="{BB962C8B-B14F-4D97-AF65-F5344CB8AC3E}">
        <p14:creationId xmlns:p14="http://schemas.microsoft.com/office/powerpoint/2010/main" val="5834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Average Rate of Return Method</a:t>
            </a:r>
            <a:br>
              <a:rPr lang="en-US" sz="3200" dirty="0"/>
            </a:br>
            <a:r>
              <a:rPr lang="en-US" sz="1800" dirty="0"/>
              <a:t>(slide 2 of 5)</a:t>
            </a:r>
            <a:endParaRPr lang="en-US" dirty="0"/>
          </a:p>
        </p:txBody>
      </p:sp>
      <p:sp>
        <p:nvSpPr>
          <p:cNvPr id="3" name="Content Placeholder 2"/>
          <p:cNvSpPr>
            <a:spLocks noGrp="1"/>
          </p:cNvSpPr>
          <p:nvPr>
            <p:ph idx="1"/>
          </p:nvPr>
        </p:nvSpPr>
        <p:spPr>
          <a:xfrm>
            <a:off x="304800" y="1216152"/>
            <a:ext cx="7848600" cy="5184648"/>
          </a:xfrm>
        </p:spPr>
        <p:txBody>
          <a:bodyPr/>
          <a:lstStyle/>
          <a:p>
            <a:r>
              <a:rPr lang="en-US" sz="2400" dirty="0" smtClean="0"/>
              <a:t>Assume </a:t>
            </a:r>
            <a:r>
              <a:rPr lang="en-US" sz="2400" dirty="0"/>
              <a:t>that management is evaluating the purchase of a new machine as follows:</a:t>
            </a:r>
          </a:p>
        </p:txBody>
      </p:sp>
      <p:pic>
        <p:nvPicPr>
          <p:cNvPr id="4" name="Picture 3" descr="A table format presents data for management evaluating the purchase of a new machine. Cost of new machine, $500,000; Residual value, 0; Expected total income from machine, $200,000; Expected useful life, 4 years." title="Data for management evaluating the purchase of a new machine."/>
          <p:cNvPicPr>
            <a:picLocks noChangeAspect="1"/>
          </p:cNvPicPr>
          <p:nvPr/>
        </p:nvPicPr>
        <p:blipFill>
          <a:blip r:embed="rId2"/>
          <a:stretch>
            <a:fillRect/>
          </a:stretch>
        </p:blipFill>
        <p:spPr>
          <a:xfrm>
            <a:off x="2555216" y="2362200"/>
            <a:ext cx="3728767" cy="914399"/>
          </a:xfrm>
          <a:prstGeom prst="rect">
            <a:avLst/>
          </a:prstGeom>
        </p:spPr>
      </p:pic>
    </p:spTree>
    <p:extLst>
      <p:ext uri="{BB962C8B-B14F-4D97-AF65-F5344CB8AC3E}">
        <p14:creationId xmlns:p14="http://schemas.microsoft.com/office/powerpoint/2010/main" val="177118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032"/>
            <a:ext cx="8229600" cy="1143000"/>
          </a:xfrm>
        </p:spPr>
        <p:txBody>
          <a:bodyPr/>
          <a:lstStyle/>
          <a:p>
            <a:r>
              <a:rPr lang="en-US" sz="3200" dirty="0"/>
              <a:t>Average Rate of Return Method</a:t>
            </a:r>
            <a:br>
              <a:rPr lang="en-US" sz="3200" dirty="0"/>
            </a:br>
            <a:r>
              <a:rPr lang="en-US" sz="1800" dirty="0"/>
              <a:t>(slide 3 of 5)</a:t>
            </a:r>
            <a:endParaRPr lang="en-US" dirty="0"/>
          </a:p>
        </p:txBody>
      </p:sp>
      <p:sp>
        <p:nvSpPr>
          <p:cNvPr id="3" name="Content Placeholder 2"/>
          <p:cNvSpPr>
            <a:spLocks noGrp="1"/>
          </p:cNvSpPr>
          <p:nvPr>
            <p:ph idx="1"/>
          </p:nvPr>
        </p:nvSpPr>
        <p:spPr>
          <a:xfrm>
            <a:off x="304800" y="1216152"/>
            <a:ext cx="8001000" cy="5184648"/>
          </a:xfrm>
        </p:spPr>
        <p:txBody>
          <a:bodyPr/>
          <a:lstStyle/>
          <a:p>
            <a:r>
              <a:rPr lang="en-US" sz="2400" dirty="0" smtClean="0"/>
              <a:t>The </a:t>
            </a:r>
            <a:r>
              <a:rPr lang="en-US" sz="2400" dirty="0"/>
              <a:t>average investment is computed as follows:</a:t>
            </a:r>
          </a:p>
          <a:p>
            <a:pPr>
              <a:spcBef>
                <a:spcPts val="1800"/>
              </a:spcBef>
            </a:pPr>
            <a:endParaRPr lang="en-US" sz="2400" dirty="0"/>
          </a:p>
          <a:p>
            <a:r>
              <a:rPr lang="en-US" sz="2400" dirty="0"/>
              <a:t>The average rate of return on the average investment is computed as follows:</a:t>
            </a:r>
          </a:p>
        </p:txBody>
      </p:sp>
      <p:pic>
        <p:nvPicPr>
          <p:cNvPr id="5" name="Picture 4" descr="Average Investment is equal to the sum of Initial Cost plus Residual Value divided by 2. Substituting the data for the new machine, the calculation is the sum of $500,000 plus $0 divided by 2, which is equal to $250,000." title="Average Investment calculation"/>
          <p:cNvPicPr>
            <a:picLocks noChangeAspect="1"/>
          </p:cNvPicPr>
          <p:nvPr/>
        </p:nvPicPr>
        <p:blipFill>
          <a:blip r:embed="rId2"/>
          <a:stretch>
            <a:fillRect/>
          </a:stretch>
        </p:blipFill>
        <p:spPr>
          <a:xfrm>
            <a:off x="1828800" y="1752600"/>
            <a:ext cx="5276453" cy="533400"/>
          </a:xfrm>
          <a:prstGeom prst="rect">
            <a:avLst/>
          </a:prstGeom>
        </p:spPr>
      </p:pic>
      <p:pic>
        <p:nvPicPr>
          <p:cNvPr id="6" name="Picture 5" descr="Average rate of return is equal to Average Annual Income divided by Average Investment. Substituting the data for the new machine, the calculation is $50,000 divided by $250,000, which is equal to 20 percent. The $50,000 is the result of $200,000 divided by 4 years." title="Average Rate of Return calculation"/>
          <p:cNvPicPr>
            <a:picLocks noChangeAspect="1"/>
          </p:cNvPicPr>
          <p:nvPr/>
        </p:nvPicPr>
        <p:blipFill>
          <a:blip r:embed="rId3"/>
          <a:stretch>
            <a:fillRect/>
          </a:stretch>
        </p:blipFill>
        <p:spPr>
          <a:xfrm>
            <a:off x="1781373" y="3247549"/>
            <a:ext cx="5276454" cy="533362"/>
          </a:xfrm>
          <a:prstGeom prst="rect">
            <a:avLst/>
          </a:prstGeom>
        </p:spPr>
      </p:pic>
    </p:spTree>
    <p:extLst>
      <p:ext uri="{BB962C8B-B14F-4D97-AF65-F5344CB8AC3E}">
        <p14:creationId xmlns:p14="http://schemas.microsoft.com/office/powerpoint/2010/main" val="1351998582"/>
      </p:ext>
    </p:extLst>
  </p:cSld>
  <p:clrMapOvr>
    <a:masterClrMapping/>
  </p:clrMapOvr>
</p:sld>
</file>

<file path=ppt/theme/theme1.xml><?xml version="1.0" encoding="utf-8"?>
<a:theme xmlns:a="http://schemas.openxmlformats.org/drawingml/2006/main" name="WRD 26e_IE PPT">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RD Exhibits - Computational">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RD Exhibits - Computational">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WRD 26e_IE PPT</Template>
  <TotalTime>26209</TotalTime>
  <Words>3145</Words>
  <Application>Microsoft Office PowerPoint</Application>
  <PresentationFormat>On-screen Show (4:3)</PresentationFormat>
  <Paragraphs>263</Paragraphs>
  <Slides>70</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70</vt:i4>
      </vt:variant>
    </vt:vector>
  </HeadingPairs>
  <TitlesOfParts>
    <vt:vector size="80" baseType="lpstr">
      <vt:lpstr>ＭＳ Ｐゴシック</vt:lpstr>
      <vt:lpstr>Arial</vt:lpstr>
      <vt:lpstr>Calibri</vt:lpstr>
      <vt:lpstr>Courier New</vt:lpstr>
      <vt:lpstr>Times New Roman</vt:lpstr>
      <vt:lpstr>Tw Cen MT</vt:lpstr>
      <vt:lpstr>Wingdings</vt:lpstr>
      <vt:lpstr>WRD 26e_IE PPT</vt:lpstr>
      <vt:lpstr>1_WRD Exhibits - Computational</vt:lpstr>
      <vt:lpstr>2_WRD Exhibits - Computational</vt:lpstr>
      <vt:lpstr>Capital Investment Analysis</vt:lpstr>
      <vt:lpstr>Learning Objectives</vt:lpstr>
      <vt:lpstr>Nature of Capital Investment Analysis (slide 1 of 3)</vt:lpstr>
      <vt:lpstr>Nature of Capital Investment Analysis (slide 2 of 3)</vt:lpstr>
      <vt:lpstr>Nature of Capital Investment Analysis (slide 3 of 3)</vt:lpstr>
      <vt:lpstr>Methods Not Using Present Values</vt:lpstr>
      <vt:lpstr>Average Rate of Return Method (slide 1 of 5)</vt:lpstr>
      <vt:lpstr>Average Rate of Return Method (slide 2 of 5)</vt:lpstr>
      <vt:lpstr>Average Rate of Return Method (slide 3 of 5)</vt:lpstr>
      <vt:lpstr>Average Rate of Return Method (slide 4 of 5)</vt:lpstr>
      <vt:lpstr>Average Rate of Return Method (slide 5 of 5)</vt:lpstr>
      <vt:lpstr>Cash Payback Method (slide 1 of 8)</vt:lpstr>
      <vt:lpstr>Cash Payback Method (slide 2 of 8)</vt:lpstr>
      <vt:lpstr>Cash Payback Method (slide 3 of 8)</vt:lpstr>
      <vt:lpstr>Cash Payback Method (slide 4 of 8)</vt:lpstr>
      <vt:lpstr>Cash Payback Method (slide 5 of 8)</vt:lpstr>
      <vt:lpstr>Cash Payback Method (slide 6 of 8)</vt:lpstr>
      <vt:lpstr>Cash Payback Method (slide 7 of 8)</vt:lpstr>
      <vt:lpstr>Cash Payback Method (slide 8 of 8)</vt:lpstr>
      <vt:lpstr>Check Up Corner  </vt:lpstr>
      <vt:lpstr>Methods Using Present Values</vt:lpstr>
      <vt:lpstr>Present Value of an Amount (slide 1 of 3)</vt:lpstr>
      <vt:lpstr>Present Value of an Amount (slide 2 of 3)</vt:lpstr>
      <vt:lpstr>Compound Amount of $1  for Three Periods at 12%</vt:lpstr>
      <vt:lpstr>Present Value of an Amount (slide 3 of 3)</vt:lpstr>
      <vt:lpstr>Partial Present Value of $1 Table</vt:lpstr>
      <vt:lpstr>Present Value of an Amount of $1.404</vt:lpstr>
      <vt:lpstr>Present Value of a $100 Amount  for Five Consecutive Periods</vt:lpstr>
      <vt:lpstr>Net Present Value Method and Index</vt:lpstr>
      <vt:lpstr>Net Present Value Method (slide 1 of 6)</vt:lpstr>
      <vt:lpstr>Net Present Value Method (slide 2 of 6)</vt:lpstr>
      <vt:lpstr>Net Present Value Method (slide 3 of 6)</vt:lpstr>
      <vt:lpstr>Partial Present Value of $1 Table</vt:lpstr>
      <vt:lpstr>Net Present Value Method (slide 4 of 6)</vt:lpstr>
      <vt:lpstr>Present Value of Equipment Cash Flows</vt:lpstr>
      <vt:lpstr>Net Present Value Method (slide 5 of 6)</vt:lpstr>
      <vt:lpstr>Net Present Value Method (slide 6 of 6)</vt:lpstr>
      <vt:lpstr>Present Value of an Annuity (slide 1 of 4)</vt:lpstr>
      <vt:lpstr>Present Value of an Annuity (slide 2 of 4)</vt:lpstr>
      <vt:lpstr>Present Value of an Annuity (slide 3 of 4)</vt:lpstr>
      <vt:lpstr>Partial Present Value of an Annuity Table</vt:lpstr>
      <vt:lpstr>Present Value of an Annuity (slide 4 of 4)</vt:lpstr>
      <vt:lpstr>Present Value Index (slide 1 of 4)</vt:lpstr>
      <vt:lpstr>Present Value Index (slide 2 of 4)</vt:lpstr>
      <vt:lpstr>Present Value Index (slide 3 of 4)</vt:lpstr>
      <vt:lpstr>Present Value Index (slide 4 of 4)</vt:lpstr>
      <vt:lpstr>Internal Rate of Return Method (slide 1 of 6)</vt:lpstr>
      <vt:lpstr>Internal Rate of Return Method (slide 2 of 6)</vt:lpstr>
      <vt:lpstr>Net Present Value Analysis at 12%</vt:lpstr>
      <vt:lpstr>Internal Rate of Return Method (slide 3 of 6)</vt:lpstr>
      <vt:lpstr>Present Value of an Annuity  at the Internal Rate of Return Rate</vt:lpstr>
      <vt:lpstr>Internal Rate of Return Method (slide 4 of 6)</vt:lpstr>
      <vt:lpstr>Internal Rate of Return Method (slide 5 of 6)</vt:lpstr>
      <vt:lpstr>Partial Present Value of an Annuity Table</vt:lpstr>
      <vt:lpstr>Partial Present Value of an Annuity Table</vt:lpstr>
      <vt:lpstr>Internal Rate of Return Method (slide 6 of 6)</vt:lpstr>
      <vt:lpstr>Check Up Corner  </vt:lpstr>
      <vt:lpstr>Factors That Complicate Capital Investment Analysis</vt:lpstr>
      <vt:lpstr>Income Tax</vt:lpstr>
      <vt:lpstr>Unequal Proposal Lives (slide 1 of 2)</vt:lpstr>
      <vt:lpstr>Unequal Proposal Lives (slide 2 of 2)</vt:lpstr>
      <vt:lpstr>Net Present Value Analysis—Unequal Lives of Proposals (Top) Net Present Value Analysis—Equalized Lives of Proposals (Bottom)</vt:lpstr>
      <vt:lpstr>Check Up Corner  </vt:lpstr>
      <vt:lpstr>Lease versus Capital Investment</vt:lpstr>
      <vt:lpstr>Uncertainty</vt:lpstr>
      <vt:lpstr>Changes in Price Levels (slide 1 of 2)</vt:lpstr>
      <vt:lpstr>Changes in Price Levels (slide 2 of 2)</vt:lpstr>
      <vt:lpstr>Qualitative Considerations</vt:lpstr>
      <vt:lpstr>Capital Rationing</vt:lpstr>
      <vt:lpstr>Capital Rationing Decision Process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Juli's Computer</dc:creator>
  <cp:lastModifiedBy>Mathieu, Raymond P.</cp:lastModifiedBy>
  <cp:revision>1616</cp:revision>
  <cp:lastPrinted>2016-08-29T23:37:37Z</cp:lastPrinted>
  <dcterms:created xsi:type="dcterms:W3CDTF">2014-08-19T01:05:51Z</dcterms:created>
  <dcterms:modified xsi:type="dcterms:W3CDTF">2017-12-05T02:01:37Z</dcterms:modified>
</cp:coreProperties>
</file>